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 id="214748369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DM Sans Medium"/>
      <p:regular r:id="rId34"/>
      <p:bold r:id="rId35"/>
      <p:italic r:id="rId36"/>
      <p:boldItalic r:id="rId37"/>
    </p:embeddedFont>
    <p:embeddedFont>
      <p:font typeface="Inter SemiBold"/>
      <p:regular r:id="rId38"/>
      <p:bold r:id="rId39"/>
      <p:italic r:id="rId40"/>
      <p:boldItalic r:id="rId41"/>
    </p:embeddedFont>
    <p:embeddedFont>
      <p:font typeface="Inter Light"/>
      <p:regular r:id="rId42"/>
      <p:bold r:id="rId43"/>
      <p:italic r:id="rId44"/>
      <p:boldItalic r:id="rId45"/>
    </p:embeddedFont>
    <p:embeddedFont>
      <p:font typeface="Nunito"/>
      <p:regular r:id="rId46"/>
      <p:bold r:id="rId47"/>
      <p:italic r:id="rId48"/>
      <p:boldItalic r:id="rId49"/>
    </p:embeddedFont>
    <p:embeddedFont>
      <p:font typeface="Inter"/>
      <p:regular r:id="rId50"/>
      <p:bold r:id="rId51"/>
      <p:italic r:id="rId52"/>
      <p:boldItalic r:id="rId53"/>
    </p:embeddedFont>
    <p:embeddedFont>
      <p:font typeface="Merriweather"/>
      <p:regular r:id="rId54"/>
      <p:bold r:id="rId55"/>
      <p:italic r:id="rId56"/>
      <p:boldItalic r:id="rId57"/>
    </p:embeddedFont>
    <p:embeddedFont>
      <p:font typeface="DM Sans"/>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SemiBold-italic.fntdata"/><Relationship Id="rId42" Type="http://schemas.openxmlformats.org/officeDocument/2006/relationships/font" Target="fonts/InterLight-regular.fntdata"/><Relationship Id="rId41" Type="http://schemas.openxmlformats.org/officeDocument/2006/relationships/font" Target="fonts/InterSemiBold-boldItalic.fntdata"/><Relationship Id="rId44" Type="http://schemas.openxmlformats.org/officeDocument/2006/relationships/font" Target="fonts/InterLight-italic.fntdata"/><Relationship Id="rId43" Type="http://schemas.openxmlformats.org/officeDocument/2006/relationships/font" Target="fonts/InterLight-bold.fntdata"/><Relationship Id="rId46" Type="http://schemas.openxmlformats.org/officeDocument/2006/relationships/font" Target="fonts/Nunito-regular.fntdata"/><Relationship Id="rId45" Type="http://schemas.openxmlformats.org/officeDocument/2006/relationships/font" Target="fonts/Inter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font" Target="fonts/DMSansMedium-bold.fntdata"/><Relationship Id="rId34" Type="http://schemas.openxmlformats.org/officeDocument/2006/relationships/font" Target="fonts/DMSansMedium-regular.fntdata"/><Relationship Id="rId37" Type="http://schemas.openxmlformats.org/officeDocument/2006/relationships/font" Target="fonts/DMSansMedium-boldItalic.fntdata"/><Relationship Id="rId36" Type="http://schemas.openxmlformats.org/officeDocument/2006/relationships/font" Target="fonts/DMSansMedium-italic.fntdata"/><Relationship Id="rId39" Type="http://schemas.openxmlformats.org/officeDocument/2006/relationships/font" Target="fonts/InterSemiBold-bold.fntdata"/><Relationship Id="rId38" Type="http://schemas.openxmlformats.org/officeDocument/2006/relationships/font" Target="fonts/InterSemiBold-regular.fntdata"/><Relationship Id="rId61" Type="http://schemas.openxmlformats.org/officeDocument/2006/relationships/font" Target="fonts/DM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DMSans-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Inter-bold.fntdata"/><Relationship Id="rId50" Type="http://schemas.openxmlformats.org/officeDocument/2006/relationships/font" Target="fonts/Inter-regular.fntdata"/><Relationship Id="rId53" Type="http://schemas.openxmlformats.org/officeDocument/2006/relationships/font" Target="fonts/Inter-boldItalic.fntdata"/><Relationship Id="rId52" Type="http://schemas.openxmlformats.org/officeDocument/2006/relationships/font" Target="fonts/Inter-italic.fntdata"/><Relationship Id="rId11" Type="http://schemas.openxmlformats.org/officeDocument/2006/relationships/slide" Target="slides/slide5.xml"/><Relationship Id="rId55" Type="http://schemas.openxmlformats.org/officeDocument/2006/relationships/font" Target="fonts/Merriweather-bold.fntdata"/><Relationship Id="rId10" Type="http://schemas.openxmlformats.org/officeDocument/2006/relationships/slide" Target="slides/slide4.xml"/><Relationship Id="rId54" Type="http://schemas.openxmlformats.org/officeDocument/2006/relationships/font" Target="fonts/Merriweather-regular.fntdata"/><Relationship Id="rId13" Type="http://schemas.openxmlformats.org/officeDocument/2006/relationships/slide" Target="slides/slide7.xml"/><Relationship Id="rId57" Type="http://schemas.openxmlformats.org/officeDocument/2006/relationships/font" Target="fonts/Merriweather-boldItalic.fntdata"/><Relationship Id="rId12" Type="http://schemas.openxmlformats.org/officeDocument/2006/relationships/slide" Target="slides/slide6.xml"/><Relationship Id="rId56" Type="http://schemas.openxmlformats.org/officeDocument/2006/relationships/font" Target="fonts/Merriweather-italic.fntdata"/><Relationship Id="rId15" Type="http://schemas.openxmlformats.org/officeDocument/2006/relationships/slide" Target="slides/slide9.xml"/><Relationship Id="rId59" Type="http://schemas.openxmlformats.org/officeDocument/2006/relationships/font" Target="fonts/DMSans-bold.fntdata"/><Relationship Id="rId14" Type="http://schemas.openxmlformats.org/officeDocument/2006/relationships/slide" Target="slides/slide8.xml"/><Relationship Id="rId58" Type="http://schemas.openxmlformats.org/officeDocument/2006/relationships/font" Target="fonts/DMSans-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15d7539699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15d7539699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826f814b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826f814b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31826f814b7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31826f814b7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1826f814b7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1826f814b7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1826f814b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31826f814b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1826f814b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1826f814b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1826f814b7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1826f814b7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1826f814b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1826f814b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31826f814b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31826f814b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315d7539699_0_2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315d7539699_0_2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1826f814b7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1826f814b7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15d7539699_0_1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15d7539699_0_1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1826f814b7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1826f814b7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1826f814b7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1826f814b7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1826f814b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1826f814b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1826f814b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1826f814b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1826f814b7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1826f814b7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1826f814b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1826f814b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1826f814b7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31826f814b7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31826f814b7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31826f814b7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5d7539699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5d7539699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5d7539699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5d7539699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5d7539699_0_4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5d7539699_0_4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1826f814b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1826f814b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5d7539699_0_4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5d7539699_0_4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1826f814b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1826f814b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1826f814b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1826f814b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TITLE_1">
    <p:bg>
      <p:bgPr>
        <a:solidFill>
          <a:schemeClr val="dk1"/>
        </a:solidFill>
      </p:bgPr>
    </p:bg>
    <p:spTree>
      <p:nvGrpSpPr>
        <p:cNvPr id="124" name="Shape 124"/>
        <p:cNvGrpSpPr/>
        <p:nvPr/>
      </p:nvGrpSpPr>
      <p:grpSpPr>
        <a:xfrm>
          <a:off x="0" y="0"/>
          <a:ext cx="0" cy="0"/>
          <a:chOff x="0" y="0"/>
          <a:chExt cx="0" cy="0"/>
        </a:xfrm>
      </p:grpSpPr>
      <p:sp>
        <p:nvSpPr>
          <p:cNvPr id="125" name="Google Shape;125;p13"/>
          <p:cNvSpPr txBox="1"/>
          <p:nvPr>
            <p:ph type="title"/>
          </p:nvPr>
        </p:nvSpPr>
        <p:spPr>
          <a:xfrm>
            <a:off x="420875" y="1402000"/>
            <a:ext cx="4324800" cy="2432700"/>
          </a:xfrm>
          <a:prstGeom prst="rect">
            <a:avLst/>
          </a:prstGeom>
        </p:spPr>
        <p:txBody>
          <a:bodyPr anchorCtr="0" anchor="t" bIns="91425" lIns="91425" spcFirstLastPara="1" rIns="91425" wrap="square" tIns="91425">
            <a:normAutofit/>
          </a:bodyPr>
          <a:lstStyle>
            <a:lvl1pPr lvl="0">
              <a:lnSpc>
                <a:spcPct val="80000"/>
              </a:lnSpc>
              <a:spcBef>
                <a:spcPts val="0"/>
              </a:spcBef>
              <a:spcAft>
                <a:spcPts val="0"/>
              </a:spcAft>
              <a:buClr>
                <a:schemeClr val="lt1"/>
              </a:buClr>
              <a:buSzPts val="6000"/>
              <a:buFont typeface="Inter"/>
              <a:buNone/>
              <a:defRPr sz="6000">
                <a:solidFill>
                  <a:schemeClr val="lt1"/>
                </a:solidFill>
              </a:defRPr>
            </a:lvl1pPr>
            <a:lvl2pPr lvl="1">
              <a:lnSpc>
                <a:spcPct val="80000"/>
              </a:lnSpc>
              <a:spcBef>
                <a:spcPts val="0"/>
              </a:spcBef>
              <a:spcAft>
                <a:spcPts val="0"/>
              </a:spcAft>
              <a:buClr>
                <a:schemeClr val="lt1"/>
              </a:buClr>
              <a:buSzPts val="6000"/>
              <a:buFont typeface="Inter"/>
              <a:buNone/>
              <a:defRPr b="1" sz="6000">
                <a:solidFill>
                  <a:schemeClr val="lt1"/>
                </a:solidFill>
              </a:defRPr>
            </a:lvl2pPr>
            <a:lvl3pPr lvl="2">
              <a:lnSpc>
                <a:spcPct val="80000"/>
              </a:lnSpc>
              <a:spcBef>
                <a:spcPts val="0"/>
              </a:spcBef>
              <a:spcAft>
                <a:spcPts val="0"/>
              </a:spcAft>
              <a:buClr>
                <a:schemeClr val="lt1"/>
              </a:buClr>
              <a:buSzPts val="6000"/>
              <a:buFont typeface="Inter"/>
              <a:buNone/>
              <a:defRPr b="1" sz="6000">
                <a:solidFill>
                  <a:schemeClr val="lt1"/>
                </a:solidFill>
              </a:defRPr>
            </a:lvl3pPr>
            <a:lvl4pPr lvl="3">
              <a:lnSpc>
                <a:spcPct val="80000"/>
              </a:lnSpc>
              <a:spcBef>
                <a:spcPts val="0"/>
              </a:spcBef>
              <a:spcAft>
                <a:spcPts val="0"/>
              </a:spcAft>
              <a:buClr>
                <a:schemeClr val="lt1"/>
              </a:buClr>
              <a:buSzPts val="6000"/>
              <a:buFont typeface="Inter"/>
              <a:buNone/>
              <a:defRPr b="1" sz="6000">
                <a:solidFill>
                  <a:schemeClr val="lt1"/>
                </a:solidFill>
              </a:defRPr>
            </a:lvl4pPr>
            <a:lvl5pPr lvl="4">
              <a:lnSpc>
                <a:spcPct val="80000"/>
              </a:lnSpc>
              <a:spcBef>
                <a:spcPts val="0"/>
              </a:spcBef>
              <a:spcAft>
                <a:spcPts val="0"/>
              </a:spcAft>
              <a:buClr>
                <a:schemeClr val="lt1"/>
              </a:buClr>
              <a:buSzPts val="6000"/>
              <a:buFont typeface="Inter"/>
              <a:buNone/>
              <a:defRPr b="1" sz="6000">
                <a:solidFill>
                  <a:schemeClr val="lt1"/>
                </a:solidFill>
              </a:defRPr>
            </a:lvl5pPr>
            <a:lvl6pPr lvl="5">
              <a:lnSpc>
                <a:spcPct val="80000"/>
              </a:lnSpc>
              <a:spcBef>
                <a:spcPts val="0"/>
              </a:spcBef>
              <a:spcAft>
                <a:spcPts val="0"/>
              </a:spcAft>
              <a:buClr>
                <a:schemeClr val="lt1"/>
              </a:buClr>
              <a:buSzPts val="6000"/>
              <a:buFont typeface="Inter"/>
              <a:buNone/>
              <a:defRPr b="1" sz="6000">
                <a:solidFill>
                  <a:schemeClr val="lt1"/>
                </a:solidFill>
              </a:defRPr>
            </a:lvl6pPr>
            <a:lvl7pPr lvl="6">
              <a:lnSpc>
                <a:spcPct val="80000"/>
              </a:lnSpc>
              <a:spcBef>
                <a:spcPts val="0"/>
              </a:spcBef>
              <a:spcAft>
                <a:spcPts val="0"/>
              </a:spcAft>
              <a:buClr>
                <a:schemeClr val="lt1"/>
              </a:buClr>
              <a:buSzPts val="6000"/>
              <a:buFont typeface="Inter"/>
              <a:buNone/>
              <a:defRPr b="1" sz="6000">
                <a:solidFill>
                  <a:schemeClr val="lt1"/>
                </a:solidFill>
              </a:defRPr>
            </a:lvl7pPr>
            <a:lvl8pPr lvl="7">
              <a:lnSpc>
                <a:spcPct val="80000"/>
              </a:lnSpc>
              <a:spcBef>
                <a:spcPts val="0"/>
              </a:spcBef>
              <a:spcAft>
                <a:spcPts val="0"/>
              </a:spcAft>
              <a:buClr>
                <a:schemeClr val="lt1"/>
              </a:buClr>
              <a:buSzPts val="6000"/>
              <a:buFont typeface="Inter"/>
              <a:buNone/>
              <a:defRPr b="1" sz="6000">
                <a:solidFill>
                  <a:schemeClr val="lt1"/>
                </a:solidFill>
              </a:defRPr>
            </a:lvl8pPr>
            <a:lvl9pPr lvl="8">
              <a:lnSpc>
                <a:spcPct val="80000"/>
              </a:lnSpc>
              <a:spcBef>
                <a:spcPts val="0"/>
              </a:spcBef>
              <a:spcAft>
                <a:spcPts val="0"/>
              </a:spcAft>
              <a:buClr>
                <a:schemeClr val="lt1"/>
              </a:buClr>
              <a:buSzPts val="6000"/>
              <a:buFont typeface="Inter"/>
              <a:buNone/>
              <a:defRPr b="1" sz="6000">
                <a:solidFill>
                  <a:schemeClr val="lt1"/>
                </a:solidFill>
              </a:defRPr>
            </a:lvl9pPr>
          </a:lstStyle>
          <a:p/>
        </p:txBody>
      </p:sp>
      <p:sp>
        <p:nvSpPr>
          <p:cNvPr id="126" name="Google Shape;126;p13"/>
          <p:cNvSpPr txBox="1"/>
          <p:nvPr>
            <p:ph idx="2" type="title"/>
          </p:nvPr>
        </p:nvSpPr>
        <p:spPr>
          <a:xfrm>
            <a:off x="474350" y="3793500"/>
            <a:ext cx="4036500" cy="11532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2"/>
              </a:buClr>
              <a:buSzPts val="1800"/>
              <a:buFont typeface="Inter SemiBold"/>
              <a:buNone/>
              <a:defRPr b="0" sz="1800">
                <a:solidFill>
                  <a:schemeClr val="lt2"/>
                </a:solidFill>
                <a:latin typeface="Inter SemiBold"/>
                <a:ea typeface="Inter SemiBold"/>
                <a:cs typeface="Inter SemiBold"/>
                <a:sym typeface="Inter SemiBold"/>
              </a:defRPr>
            </a:lvl1pPr>
            <a:lvl2pPr lvl="1">
              <a:spcBef>
                <a:spcPts val="0"/>
              </a:spcBef>
              <a:spcAft>
                <a:spcPts val="0"/>
              </a:spcAft>
              <a:buClr>
                <a:schemeClr val="lt2"/>
              </a:buClr>
              <a:buSzPts val="1800"/>
              <a:buFont typeface="Inter"/>
              <a:buNone/>
              <a:defRPr sz="1800">
                <a:solidFill>
                  <a:schemeClr val="lt2"/>
                </a:solidFill>
              </a:defRPr>
            </a:lvl2pPr>
            <a:lvl3pPr lvl="2">
              <a:spcBef>
                <a:spcPts val="0"/>
              </a:spcBef>
              <a:spcAft>
                <a:spcPts val="0"/>
              </a:spcAft>
              <a:buClr>
                <a:schemeClr val="lt2"/>
              </a:buClr>
              <a:buSzPts val="1800"/>
              <a:buFont typeface="Inter"/>
              <a:buNone/>
              <a:defRPr sz="1800">
                <a:solidFill>
                  <a:schemeClr val="lt2"/>
                </a:solidFill>
              </a:defRPr>
            </a:lvl3pPr>
            <a:lvl4pPr lvl="3">
              <a:spcBef>
                <a:spcPts val="0"/>
              </a:spcBef>
              <a:spcAft>
                <a:spcPts val="0"/>
              </a:spcAft>
              <a:buClr>
                <a:schemeClr val="lt2"/>
              </a:buClr>
              <a:buSzPts val="1800"/>
              <a:buFont typeface="Inter"/>
              <a:buNone/>
              <a:defRPr sz="1800">
                <a:solidFill>
                  <a:schemeClr val="lt2"/>
                </a:solidFill>
              </a:defRPr>
            </a:lvl4pPr>
            <a:lvl5pPr lvl="4">
              <a:spcBef>
                <a:spcPts val="0"/>
              </a:spcBef>
              <a:spcAft>
                <a:spcPts val="0"/>
              </a:spcAft>
              <a:buClr>
                <a:schemeClr val="lt2"/>
              </a:buClr>
              <a:buSzPts val="1800"/>
              <a:buFont typeface="Inter"/>
              <a:buNone/>
              <a:defRPr sz="1800">
                <a:solidFill>
                  <a:schemeClr val="lt2"/>
                </a:solidFill>
              </a:defRPr>
            </a:lvl5pPr>
            <a:lvl6pPr lvl="5">
              <a:spcBef>
                <a:spcPts val="0"/>
              </a:spcBef>
              <a:spcAft>
                <a:spcPts val="0"/>
              </a:spcAft>
              <a:buClr>
                <a:schemeClr val="lt2"/>
              </a:buClr>
              <a:buSzPts val="1800"/>
              <a:buFont typeface="Inter"/>
              <a:buNone/>
              <a:defRPr sz="1800">
                <a:solidFill>
                  <a:schemeClr val="lt2"/>
                </a:solidFill>
              </a:defRPr>
            </a:lvl6pPr>
            <a:lvl7pPr lvl="6">
              <a:spcBef>
                <a:spcPts val="0"/>
              </a:spcBef>
              <a:spcAft>
                <a:spcPts val="0"/>
              </a:spcAft>
              <a:buClr>
                <a:schemeClr val="lt2"/>
              </a:buClr>
              <a:buSzPts val="1800"/>
              <a:buFont typeface="Inter"/>
              <a:buNone/>
              <a:defRPr sz="1800">
                <a:solidFill>
                  <a:schemeClr val="lt2"/>
                </a:solidFill>
              </a:defRPr>
            </a:lvl7pPr>
            <a:lvl8pPr lvl="7">
              <a:spcBef>
                <a:spcPts val="0"/>
              </a:spcBef>
              <a:spcAft>
                <a:spcPts val="0"/>
              </a:spcAft>
              <a:buClr>
                <a:schemeClr val="lt2"/>
              </a:buClr>
              <a:buSzPts val="1800"/>
              <a:buFont typeface="Inter"/>
              <a:buNone/>
              <a:defRPr sz="1800">
                <a:solidFill>
                  <a:schemeClr val="lt2"/>
                </a:solidFill>
              </a:defRPr>
            </a:lvl8pPr>
            <a:lvl9pPr lvl="8">
              <a:spcBef>
                <a:spcPts val="0"/>
              </a:spcBef>
              <a:spcAft>
                <a:spcPts val="0"/>
              </a:spcAft>
              <a:buClr>
                <a:schemeClr val="lt2"/>
              </a:buClr>
              <a:buSzPts val="1800"/>
              <a:buFont typeface="Inter"/>
              <a:buNone/>
              <a:defRPr sz="1800">
                <a:solidFill>
                  <a:schemeClr val="lt2"/>
                </a:solidFill>
              </a:defRPr>
            </a:lvl9pPr>
          </a:lstStyle>
          <a:p/>
        </p:txBody>
      </p:sp>
      <p:cxnSp>
        <p:nvCxnSpPr>
          <p:cNvPr id="127" name="Google Shape;127;p13"/>
          <p:cNvCxnSpPr/>
          <p:nvPr/>
        </p:nvCxnSpPr>
        <p:spPr>
          <a:xfrm rot="10800000">
            <a:off x="560525" y="279400"/>
            <a:ext cx="149400" cy="0"/>
          </a:xfrm>
          <a:prstGeom prst="straightConnector1">
            <a:avLst/>
          </a:prstGeom>
          <a:noFill/>
          <a:ln cap="flat" cmpd="sng" w="9525">
            <a:solidFill>
              <a:schemeClr val="lt2"/>
            </a:solidFill>
            <a:prstDash val="solid"/>
            <a:round/>
            <a:headEnd len="med" w="med" type="none"/>
            <a:tailEnd len="med" w="med" type="none"/>
          </a:ln>
        </p:spPr>
      </p:cxnSp>
      <p:sp>
        <p:nvSpPr>
          <p:cNvPr id="128" name="Google Shape;128;p13"/>
          <p:cNvSpPr/>
          <p:nvPr>
            <p:ph idx="3" type="pic"/>
          </p:nvPr>
        </p:nvSpPr>
        <p:spPr>
          <a:xfrm>
            <a:off x="5039775" y="196800"/>
            <a:ext cx="3905400" cy="4749900"/>
          </a:xfrm>
          <a:prstGeom prst="roundRect">
            <a:avLst>
              <a:gd fmla="val 2053" name="adj"/>
            </a:avLst>
          </a:prstGeom>
          <a:noFill/>
          <a:ln>
            <a:noFill/>
          </a:ln>
        </p:spPr>
      </p:sp>
      <p:sp>
        <p:nvSpPr>
          <p:cNvPr id="129" name="Google Shape;129;p13"/>
          <p:cNvSpPr/>
          <p:nvPr/>
        </p:nvSpPr>
        <p:spPr>
          <a:xfrm>
            <a:off x="603475"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2"/>
                </a:solidFill>
                <a:latin typeface="Inter"/>
                <a:ea typeface="Inter"/>
                <a:cs typeface="Inter"/>
                <a:sym typeface="Inter"/>
              </a:rPr>
              <a:t>Confidential</a:t>
            </a:r>
            <a:endParaRPr sz="700">
              <a:solidFill>
                <a:schemeClr val="lt2"/>
              </a:solidFill>
              <a:latin typeface="Inter"/>
              <a:ea typeface="Inter"/>
              <a:cs typeface="Inter"/>
              <a:sym typeface="Inter"/>
            </a:endParaRPr>
          </a:p>
        </p:txBody>
      </p:sp>
      <p:sp>
        <p:nvSpPr>
          <p:cNvPr id="130" name="Google Shape;130;p13"/>
          <p:cNvSpPr/>
          <p:nvPr/>
        </p:nvSpPr>
        <p:spPr>
          <a:xfrm>
            <a:off x="1644650" y="4749800"/>
            <a:ext cx="768000" cy="190500"/>
          </a:xfrm>
          <a:prstGeom prst="roundRect">
            <a:avLst>
              <a:gd fmla="val 50000" name="adj"/>
            </a:avLst>
          </a:pr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None/>
            </a:pPr>
            <a:r>
              <a:rPr lang="en" sz="700">
                <a:solidFill>
                  <a:schemeClr val="lt2"/>
                </a:solidFill>
                <a:latin typeface="Inter"/>
                <a:ea typeface="Inter"/>
                <a:cs typeface="Inter"/>
                <a:sym typeface="Inter"/>
              </a:rPr>
              <a:t>Copyright ©</a:t>
            </a:r>
            <a:endParaRPr sz="700">
              <a:solidFill>
                <a:schemeClr val="lt2"/>
              </a:solidFill>
              <a:latin typeface="Inter"/>
              <a:ea typeface="Inter"/>
              <a:cs typeface="Inter"/>
              <a:sym typeface="Inter"/>
            </a:endParaRPr>
          </a:p>
        </p:txBody>
      </p:sp>
      <p:sp>
        <p:nvSpPr>
          <p:cNvPr id="131" name="Google Shape;131;p13"/>
          <p:cNvSpPr txBox="1"/>
          <p:nvPr/>
        </p:nvSpPr>
        <p:spPr>
          <a:xfrm>
            <a:off x="420872" y="203200"/>
            <a:ext cx="428700" cy="393600"/>
          </a:xfrm>
          <a:prstGeom prst="rect">
            <a:avLst/>
          </a:prstGeom>
          <a:noFill/>
          <a:ln>
            <a:noFill/>
          </a:ln>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 sz="800">
                <a:solidFill>
                  <a:schemeClr val="lt2"/>
                </a:solidFill>
                <a:latin typeface="Inter Light"/>
                <a:ea typeface="Inter Light"/>
                <a:cs typeface="Inter Light"/>
                <a:sym typeface="Inter Light"/>
              </a:rPr>
              <a:t>‹#›</a:t>
            </a:fld>
            <a:endParaRPr sz="800">
              <a:solidFill>
                <a:schemeClr val="lt2"/>
              </a:solidFill>
              <a:latin typeface="Inter Light"/>
              <a:ea typeface="Inter Light"/>
              <a:cs typeface="Inter Light"/>
              <a:sym typeface="Inter Light"/>
            </a:endParaRPr>
          </a:p>
        </p:txBody>
      </p:sp>
    </p:spTree>
  </p:cSld>
  <p:clrMapOvr>
    <a:masterClrMapping/>
  </p:clrMapOvr>
  <p:extLst>
    <p:ext uri="{DCECCB84-F9BA-43D5-87BE-67443E8EF086}">
      <p15:sldGuideLst>
        <p15:guide id="1" pos="353">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_1">
    <p:bg>
      <p:bgPr>
        <a:solidFill>
          <a:schemeClr val="lt2"/>
        </a:solidFill>
      </p:bgPr>
    </p:bg>
    <p:spTree>
      <p:nvGrpSpPr>
        <p:cNvPr id="132" name="Shape 132"/>
        <p:cNvGrpSpPr/>
        <p:nvPr/>
      </p:nvGrpSpPr>
      <p:grpSpPr>
        <a:xfrm>
          <a:off x="0" y="0"/>
          <a:ext cx="0" cy="0"/>
          <a:chOff x="0" y="0"/>
          <a:chExt cx="0" cy="0"/>
        </a:xfrm>
      </p:grpSpPr>
      <p:sp>
        <p:nvSpPr>
          <p:cNvPr id="133" name="Google Shape;133;p14"/>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34" name="Google Shape;13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5" name="Google Shape;135;p1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2800"/>
              <a:buNone/>
              <a:defRPr>
                <a:solidFill>
                  <a:schemeClr val="dk2"/>
                </a:solidFill>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p:txBody>
      </p:sp>
      <p:sp>
        <p:nvSpPr>
          <p:cNvPr id="136" name="Google Shape;136;p1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311150" lvl="0" marL="457200">
              <a:lnSpc>
                <a:spcPct val="100000"/>
              </a:lnSpc>
              <a:spcBef>
                <a:spcPts val="0"/>
              </a:spcBef>
              <a:spcAft>
                <a:spcPts val="0"/>
              </a:spcAft>
              <a:buSzPts val="1300"/>
              <a:buChar char="●"/>
              <a:defRPr/>
            </a:lvl1pPr>
            <a:lvl2pPr indent="-292100" lvl="1" marL="914400">
              <a:lnSpc>
                <a:spcPct val="100000"/>
              </a:lnSpc>
              <a:spcBef>
                <a:spcPts val="0"/>
              </a:spcBef>
              <a:spcAft>
                <a:spcPts val="0"/>
              </a:spcAft>
              <a:buSzPts val="1000"/>
              <a:buChar char="○"/>
              <a:defRPr sz="1000"/>
            </a:lvl2pPr>
            <a:lvl3pPr indent="-298450" lvl="2" marL="1371600">
              <a:lnSpc>
                <a:spcPct val="100000"/>
              </a:lnSpc>
              <a:spcBef>
                <a:spcPts val="0"/>
              </a:spcBef>
              <a:spcAft>
                <a:spcPts val="0"/>
              </a:spcAft>
              <a:buSzPts val="1100"/>
              <a:buChar char="■"/>
              <a:defRPr/>
            </a:lvl3pPr>
            <a:lvl4pPr indent="-298450" lvl="3" marL="1828800">
              <a:lnSpc>
                <a:spcPct val="100000"/>
              </a:lnSpc>
              <a:spcBef>
                <a:spcPts val="0"/>
              </a:spcBef>
              <a:spcAft>
                <a:spcPts val="0"/>
              </a:spcAft>
              <a:buSzPts val="1100"/>
              <a:buChar char="●"/>
              <a:defRPr/>
            </a:lvl4pPr>
            <a:lvl5pPr indent="-298450" lvl="4" marL="2286000">
              <a:lnSpc>
                <a:spcPct val="100000"/>
              </a:lnSpc>
              <a:spcBef>
                <a:spcPts val="0"/>
              </a:spcBef>
              <a:spcAft>
                <a:spcPts val="0"/>
              </a:spcAft>
              <a:buSzPts val="1100"/>
              <a:buChar char="○"/>
              <a:defRPr/>
            </a:lvl5pPr>
            <a:lvl6pPr indent="-298450" lvl="5" marL="2743200">
              <a:lnSpc>
                <a:spcPct val="100000"/>
              </a:lnSpc>
              <a:spcBef>
                <a:spcPts val="0"/>
              </a:spcBef>
              <a:spcAft>
                <a:spcPts val="0"/>
              </a:spcAft>
              <a:buSzPts val="1100"/>
              <a:buChar char="■"/>
              <a:defRPr/>
            </a:lvl6pPr>
            <a:lvl7pPr indent="-298450" lvl="6" marL="3200400">
              <a:lnSpc>
                <a:spcPct val="100000"/>
              </a:lnSpc>
              <a:spcBef>
                <a:spcPts val="0"/>
              </a:spcBef>
              <a:spcAft>
                <a:spcPts val="0"/>
              </a:spcAft>
              <a:buSzPts val="1100"/>
              <a:buChar char="●"/>
              <a:defRPr/>
            </a:lvl7pPr>
            <a:lvl8pPr indent="-298450" lvl="7" marL="3657600">
              <a:lnSpc>
                <a:spcPct val="100000"/>
              </a:lnSpc>
              <a:spcBef>
                <a:spcPts val="0"/>
              </a:spcBef>
              <a:spcAft>
                <a:spcPts val="0"/>
              </a:spcAft>
              <a:buSzPts val="1100"/>
              <a:buChar char="○"/>
              <a:defRPr/>
            </a:lvl8pPr>
            <a:lvl9pPr indent="-298450" lvl="8" marL="4114800">
              <a:lnSpc>
                <a:spcPct val="100000"/>
              </a:lnSpc>
              <a:spcBef>
                <a:spcPts val="0"/>
              </a:spcBef>
              <a:spcAft>
                <a:spcPts val="0"/>
              </a:spcAft>
              <a:buSzPts val="1100"/>
              <a:buChar char="■"/>
              <a:defRPr/>
            </a:lvl9pPr>
          </a:lstStyle>
          <a:p/>
        </p:txBody>
      </p:sp>
      <p:sp>
        <p:nvSpPr>
          <p:cNvPr id="137" name="Google Shape;137;p14"/>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98450" lvl="1" marL="914400">
              <a:spcBef>
                <a:spcPts val="0"/>
              </a:spcBef>
              <a:spcAft>
                <a:spcPts val="0"/>
              </a:spcAft>
              <a:buSzPts val="11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38" name="Google Shape;138;p14"/>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98450" lvl="1" marL="914400" algn="r">
              <a:spcBef>
                <a:spcPts val="0"/>
              </a:spcBef>
              <a:spcAft>
                <a:spcPts val="0"/>
              </a:spcAft>
              <a:buClr>
                <a:schemeClr val="lt1"/>
              </a:buClr>
              <a:buSzPts val="11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143" name="Shape 143"/>
        <p:cNvGrpSpPr/>
        <p:nvPr/>
      </p:nvGrpSpPr>
      <p:grpSpPr>
        <a:xfrm>
          <a:off x="0" y="0"/>
          <a:ext cx="0" cy="0"/>
          <a:chOff x="0" y="0"/>
          <a:chExt cx="0" cy="0"/>
        </a:xfrm>
      </p:grpSpPr>
      <p:sp>
        <p:nvSpPr>
          <p:cNvPr id="144" name="Google Shape;144;p1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5" name="Google Shape;145;p1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6" name="Google Shape;14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47" name="Shape 147"/>
        <p:cNvGrpSpPr/>
        <p:nvPr/>
      </p:nvGrpSpPr>
      <p:grpSpPr>
        <a:xfrm>
          <a:off x="0" y="0"/>
          <a:ext cx="0" cy="0"/>
          <a:chOff x="0" y="0"/>
          <a:chExt cx="0" cy="0"/>
        </a:xfrm>
      </p:grpSpPr>
      <p:sp>
        <p:nvSpPr>
          <p:cNvPr id="148" name="Google Shape;148;p1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9" name="Google Shape;14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50" name="Shape 150"/>
        <p:cNvGrpSpPr/>
        <p:nvPr/>
      </p:nvGrpSpPr>
      <p:grpSpPr>
        <a:xfrm>
          <a:off x="0" y="0"/>
          <a:ext cx="0" cy="0"/>
          <a:chOff x="0" y="0"/>
          <a:chExt cx="0" cy="0"/>
        </a:xfrm>
      </p:grpSpPr>
      <p:sp>
        <p:nvSpPr>
          <p:cNvPr id="151" name="Google Shape;15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2" name="Google Shape;152;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53" name="Google Shape;15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154" name="Shape 154"/>
        <p:cNvGrpSpPr/>
        <p:nvPr/>
      </p:nvGrpSpPr>
      <p:grpSpPr>
        <a:xfrm>
          <a:off x="0" y="0"/>
          <a:ext cx="0" cy="0"/>
          <a:chOff x="0" y="0"/>
          <a:chExt cx="0" cy="0"/>
        </a:xfrm>
      </p:grpSpPr>
      <p:sp>
        <p:nvSpPr>
          <p:cNvPr id="155" name="Google Shape;155;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6" name="Google Shape;156;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7" name="Google Shape;157;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8" name="Google Shape;158;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159" name="Shape 159"/>
        <p:cNvGrpSpPr/>
        <p:nvPr/>
      </p:nvGrpSpPr>
      <p:grpSpPr>
        <a:xfrm>
          <a:off x="0" y="0"/>
          <a:ext cx="0" cy="0"/>
          <a:chOff x="0" y="0"/>
          <a:chExt cx="0" cy="0"/>
        </a:xfrm>
      </p:grpSpPr>
      <p:sp>
        <p:nvSpPr>
          <p:cNvPr id="160" name="Google Shape;160;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61" name="Google Shape;16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64" name="Google Shape;164;p21"/>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65" name="Google Shape;16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166" name="Shape 166"/>
        <p:cNvGrpSpPr/>
        <p:nvPr/>
      </p:nvGrpSpPr>
      <p:grpSpPr>
        <a:xfrm>
          <a:off x="0" y="0"/>
          <a:ext cx="0" cy="0"/>
          <a:chOff x="0" y="0"/>
          <a:chExt cx="0" cy="0"/>
        </a:xfrm>
      </p:grpSpPr>
      <p:sp>
        <p:nvSpPr>
          <p:cNvPr id="167" name="Google Shape;167;p22"/>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68" name="Google Shape;16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169" name="Shape 169"/>
        <p:cNvGrpSpPr/>
        <p:nvPr/>
      </p:nvGrpSpPr>
      <p:grpSpPr>
        <a:xfrm>
          <a:off x="0" y="0"/>
          <a:ext cx="0" cy="0"/>
          <a:chOff x="0" y="0"/>
          <a:chExt cx="0" cy="0"/>
        </a:xfrm>
      </p:grpSpPr>
      <p:sp>
        <p:nvSpPr>
          <p:cNvPr id="170" name="Google Shape;170;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3"/>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172" name="Google Shape;172;p23"/>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73" name="Google Shape;173;p23"/>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74" name="Google Shape;174;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175" name="Shape 175"/>
        <p:cNvGrpSpPr/>
        <p:nvPr/>
      </p:nvGrpSpPr>
      <p:grpSpPr>
        <a:xfrm>
          <a:off x="0" y="0"/>
          <a:ext cx="0" cy="0"/>
          <a:chOff x="0" y="0"/>
          <a:chExt cx="0" cy="0"/>
        </a:xfrm>
      </p:grpSpPr>
      <p:sp>
        <p:nvSpPr>
          <p:cNvPr id="176" name="Google Shape;176;p24"/>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177" name="Google Shape;177;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178" name="Shape 178"/>
        <p:cNvGrpSpPr/>
        <p:nvPr/>
      </p:nvGrpSpPr>
      <p:grpSpPr>
        <a:xfrm>
          <a:off x="0" y="0"/>
          <a:ext cx="0" cy="0"/>
          <a:chOff x="0" y="0"/>
          <a:chExt cx="0" cy="0"/>
        </a:xfrm>
      </p:grpSpPr>
      <p:sp>
        <p:nvSpPr>
          <p:cNvPr id="179" name="Google Shape;179;p2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80" name="Google Shape;180;p25"/>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181" name="Google Shape;181;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2" name="Shape 182"/>
        <p:cNvGrpSpPr/>
        <p:nvPr/>
      </p:nvGrpSpPr>
      <p:grpSpPr>
        <a:xfrm>
          <a:off x="0" y="0"/>
          <a:ext cx="0" cy="0"/>
          <a:chOff x="0" y="0"/>
          <a:chExt cx="0" cy="0"/>
        </a:xfrm>
      </p:grpSpPr>
      <p:sp>
        <p:nvSpPr>
          <p:cNvPr id="183" name="Google Shape;18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184" name="Shape 184"/>
        <p:cNvGrpSpPr/>
        <p:nvPr/>
      </p:nvGrpSpPr>
      <p:grpSpPr>
        <a:xfrm>
          <a:off x="0" y="0"/>
          <a:ext cx="0" cy="0"/>
          <a:chOff x="0" y="0"/>
          <a:chExt cx="0" cy="0"/>
        </a:xfrm>
      </p:grpSpPr>
      <p:sp>
        <p:nvSpPr>
          <p:cNvPr id="185" name="Google Shape;185;p27"/>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7" name="Google Shape;187;p27"/>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8" name="Google Shape;188;p27"/>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89" name="Google Shape;189;p27"/>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90" name="Google Shape;190;p27"/>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91" name="Google Shape;191;p27"/>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92" name="Google Shape;192;p27"/>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93" name="Shape 193"/>
        <p:cNvGrpSpPr/>
        <p:nvPr/>
      </p:nvGrpSpPr>
      <p:grpSpPr>
        <a:xfrm>
          <a:off x="0" y="0"/>
          <a:ext cx="0" cy="0"/>
          <a:chOff x="0" y="0"/>
          <a:chExt cx="0" cy="0"/>
        </a:xfrm>
      </p:grpSpPr>
      <p:sp>
        <p:nvSpPr>
          <p:cNvPr id="194" name="Google Shape;194;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95" name="Google Shape;195;p28"/>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6" name="Google Shape;196;p28"/>
          <p:cNvSpPr/>
          <p:nvPr>
            <p:ph idx="2" type="pic"/>
          </p:nvPr>
        </p:nvSpPr>
        <p:spPr>
          <a:xfrm>
            <a:off x="4992024" y="1152775"/>
            <a:ext cx="3840300" cy="3416400"/>
          </a:xfrm>
          <a:prstGeom prst="rect">
            <a:avLst/>
          </a:prstGeom>
          <a:noFill/>
          <a:ln>
            <a:noFill/>
          </a:ln>
        </p:spPr>
      </p:sp>
      <p:sp>
        <p:nvSpPr>
          <p:cNvPr id="197" name="Google Shape;197;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198" name="Shape 198"/>
        <p:cNvGrpSpPr/>
        <p:nvPr/>
      </p:nvGrpSpPr>
      <p:grpSpPr>
        <a:xfrm>
          <a:off x="0" y="0"/>
          <a:ext cx="0" cy="0"/>
          <a:chOff x="0" y="0"/>
          <a:chExt cx="0" cy="0"/>
        </a:xfrm>
      </p:grpSpPr>
      <p:sp>
        <p:nvSpPr>
          <p:cNvPr id="199" name="Google Shape;19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9"/>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01" name="Google Shape;201;p29"/>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2" name="Google Shape;202;p29"/>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3" name="Google Shape;203;p29"/>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04" name="Google Shape;204;p29"/>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205" name="Shape 205"/>
        <p:cNvGrpSpPr/>
        <p:nvPr/>
      </p:nvGrpSpPr>
      <p:grpSpPr>
        <a:xfrm>
          <a:off x="0" y="0"/>
          <a:ext cx="0" cy="0"/>
          <a:chOff x="0" y="0"/>
          <a:chExt cx="0" cy="0"/>
        </a:xfrm>
      </p:grpSpPr>
      <p:sp>
        <p:nvSpPr>
          <p:cNvPr id="206" name="Google Shape;20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30"/>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8" name="Google Shape;208;p30"/>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09" name="Google Shape;209;p30"/>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0" name="Google Shape;210;p30"/>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11" name="Google Shape;211;p30"/>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12" name="Google Shape;212;p30"/>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13" name="Google Shape;213;p30"/>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214" name="Shape 214"/>
        <p:cNvGrpSpPr/>
        <p:nvPr/>
      </p:nvGrpSpPr>
      <p:grpSpPr>
        <a:xfrm>
          <a:off x="0" y="0"/>
          <a:ext cx="0" cy="0"/>
          <a:chOff x="0" y="0"/>
          <a:chExt cx="0" cy="0"/>
        </a:xfrm>
      </p:grpSpPr>
      <p:sp>
        <p:nvSpPr>
          <p:cNvPr id="215" name="Google Shape;215;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6" name="Google Shape;216;p31"/>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7" name="Google Shape;217;p31"/>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8" name="Google Shape;218;p31"/>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19" name="Google Shape;219;p31"/>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220" name="Google Shape;220;p31"/>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221" name="Google Shape;221;p31"/>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22" name="Google Shape;222;p31"/>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23" name="Google Shape;223;p31"/>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224" name="Google Shape;224;p31"/>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225" name="Shape 225"/>
        <p:cNvGrpSpPr/>
        <p:nvPr/>
      </p:nvGrpSpPr>
      <p:grpSpPr>
        <a:xfrm>
          <a:off x="0" y="0"/>
          <a:ext cx="0" cy="0"/>
          <a:chOff x="0" y="0"/>
          <a:chExt cx="0" cy="0"/>
        </a:xfrm>
      </p:grpSpPr>
      <p:sp>
        <p:nvSpPr>
          <p:cNvPr id="226" name="Google Shape;226;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7" name="Google Shape;22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32"/>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229" name="Shape 229"/>
        <p:cNvGrpSpPr/>
        <p:nvPr/>
      </p:nvGrpSpPr>
      <p:grpSpPr>
        <a:xfrm>
          <a:off x="0" y="0"/>
          <a:ext cx="0" cy="0"/>
          <a:chOff x="0" y="0"/>
          <a:chExt cx="0" cy="0"/>
        </a:xfrm>
      </p:grpSpPr>
      <p:sp>
        <p:nvSpPr>
          <p:cNvPr id="230" name="Google Shape;230;p33"/>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1" name="Google Shape;231;p33"/>
          <p:cNvSpPr/>
          <p:nvPr>
            <p:ph idx="2" type="pic"/>
          </p:nvPr>
        </p:nvSpPr>
        <p:spPr>
          <a:xfrm>
            <a:off x="4804825" y="1133300"/>
            <a:ext cx="4027500" cy="2392800"/>
          </a:xfrm>
          <a:prstGeom prst="rect">
            <a:avLst/>
          </a:prstGeom>
          <a:noFill/>
          <a:ln>
            <a:noFill/>
          </a:ln>
        </p:spPr>
      </p:sp>
      <p:sp>
        <p:nvSpPr>
          <p:cNvPr id="232" name="Google Shape;232;p33"/>
          <p:cNvSpPr/>
          <p:nvPr>
            <p:ph idx="3" type="pic"/>
          </p:nvPr>
        </p:nvSpPr>
        <p:spPr>
          <a:xfrm>
            <a:off x="311725" y="1133300"/>
            <a:ext cx="4027500" cy="2392800"/>
          </a:xfrm>
          <a:prstGeom prst="rect">
            <a:avLst/>
          </a:prstGeom>
          <a:noFill/>
          <a:ln>
            <a:noFill/>
          </a:ln>
        </p:spPr>
      </p:sp>
      <p:sp>
        <p:nvSpPr>
          <p:cNvPr id="233" name="Google Shape;233;p33"/>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4" name="Google Shape;23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5" name="Google Shape;235;p3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36" name="Google Shape;236;p33"/>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37" name="Google Shape;237;p33"/>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238" name="Shape 238"/>
        <p:cNvGrpSpPr/>
        <p:nvPr/>
      </p:nvGrpSpPr>
      <p:grpSpPr>
        <a:xfrm>
          <a:off x="0" y="0"/>
          <a:ext cx="0" cy="0"/>
          <a:chOff x="0" y="0"/>
          <a:chExt cx="0" cy="0"/>
        </a:xfrm>
      </p:grpSpPr>
      <p:sp>
        <p:nvSpPr>
          <p:cNvPr id="239" name="Google Shape;239;p34"/>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0" name="Google Shape;240;p34"/>
          <p:cNvSpPr/>
          <p:nvPr>
            <p:ph idx="2" type="pic"/>
          </p:nvPr>
        </p:nvSpPr>
        <p:spPr>
          <a:xfrm>
            <a:off x="6205225" y="1128325"/>
            <a:ext cx="2627100" cy="2273100"/>
          </a:xfrm>
          <a:prstGeom prst="rect">
            <a:avLst/>
          </a:prstGeom>
          <a:noFill/>
          <a:ln>
            <a:noFill/>
          </a:ln>
        </p:spPr>
      </p:sp>
      <p:sp>
        <p:nvSpPr>
          <p:cNvPr id="241" name="Google Shape;241;p34"/>
          <p:cNvSpPr/>
          <p:nvPr>
            <p:ph idx="3" type="pic"/>
          </p:nvPr>
        </p:nvSpPr>
        <p:spPr>
          <a:xfrm>
            <a:off x="311725" y="1128325"/>
            <a:ext cx="2627100" cy="2273100"/>
          </a:xfrm>
          <a:prstGeom prst="rect">
            <a:avLst/>
          </a:prstGeom>
          <a:noFill/>
          <a:ln>
            <a:noFill/>
          </a:ln>
        </p:spPr>
      </p:sp>
      <p:sp>
        <p:nvSpPr>
          <p:cNvPr id="242" name="Google Shape;242;p34"/>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3" name="Google Shape;243;p34"/>
          <p:cNvSpPr/>
          <p:nvPr>
            <p:ph idx="5" type="pic"/>
          </p:nvPr>
        </p:nvSpPr>
        <p:spPr>
          <a:xfrm>
            <a:off x="3255250" y="1128325"/>
            <a:ext cx="2627100" cy="2273100"/>
          </a:xfrm>
          <a:prstGeom prst="rect">
            <a:avLst/>
          </a:prstGeom>
          <a:noFill/>
          <a:ln>
            <a:noFill/>
          </a:ln>
        </p:spPr>
      </p:sp>
      <p:sp>
        <p:nvSpPr>
          <p:cNvPr id="244" name="Google Shape;244;p34"/>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5" name="Google Shape;24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6" name="Google Shape;246;p3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47" name="Google Shape;247;p34"/>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48" name="Google Shape;248;p34"/>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249" name="Google Shape;249;p34"/>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250" name="Shape 250"/>
        <p:cNvGrpSpPr/>
        <p:nvPr/>
      </p:nvGrpSpPr>
      <p:grpSpPr>
        <a:xfrm>
          <a:off x="0" y="0"/>
          <a:ext cx="0" cy="0"/>
          <a:chOff x="0" y="0"/>
          <a:chExt cx="0" cy="0"/>
        </a:xfrm>
      </p:grpSpPr>
      <p:sp>
        <p:nvSpPr>
          <p:cNvPr id="251" name="Google Shape;251;p35"/>
          <p:cNvSpPr/>
          <p:nvPr>
            <p:ph idx="2" type="pic"/>
          </p:nvPr>
        </p:nvSpPr>
        <p:spPr>
          <a:xfrm>
            <a:off x="311700" y="445025"/>
            <a:ext cx="8520600" cy="4218300"/>
          </a:xfrm>
          <a:prstGeom prst="rect">
            <a:avLst/>
          </a:prstGeom>
          <a:noFill/>
          <a:ln>
            <a:noFill/>
          </a:ln>
        </p:spPr>
      </p:sp>
      <p:sp>
        <p:nvSpPr>
          <p:cNvPr id="252" name="Google Shape;25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253" name="Shape 253"/>
        <p:cNvGrpSpPr/>
        <p:nvPr/>
      </p:nvGrpSpPr>
      <p:grpSpPr>
        <a:xfrm>
          <a:off x="0" y="0"/>
          <a:ext cx="0" cy="0"/>
          <a:chOff x="0" y="0"/>
          <a:chExt cx="0" cy="0"/>
        </a:xfrm>
      </p:grpSpPr>
      <p:sp>
        <p:nvSpPr>
          <p:cNvPr id="254" name="Google Shape;254;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5" name="Google Shape;255;p36"/>
          <p:cNvSpPr/>
          <p:nvPr>
            <p:ph idx="2" type="pic"/>
          </p:nvPr>
        </p:nvSpPr>
        <p:spPr>
          <a:xfrm>
            <a:off x="3389600" y="118913"/>
            <a:ext cx="1643700" cy="1535100"/>
          </a:xfrm>
          <a:prstGeom prst="rect">
            <a:avLst/>
          </a:prstGeom>
          <a:noFill/>
          <a:ln>
            <a:noFill/>
          </a:ln>
        </p:spPr>
      </p:sp>
      <p:sp>
        <p:nvSpPr>
          <p:cNvPr id="256" name="Google Shape;256;p36"/>
          <p:cNvSpPr/>
          <p:nvPr>
            <p:ph idx="3" type="pic"/>
          </p:nvPr>
        </p:nvSpPr>
        <p:spPr>
          <a:xfrm>
            <a:off x="5195935" y="118913"/>
            <a:ext cx="1643700" cy="1535100"/>
          </a:xfrm>
          <a:prstGeom prst="rect">
            <a:avLst/>
          </a:prstGeom>
          <a:noFill/>
          <a:ln>
            <a:noFill/>
          </a:ln>
        </p:spPr>
      </p:sp>
      <p:sp>
        <p:nvSpPr>
          <p:cNvPr id="257" name="Google Shape;257;p36"/>
          <p:cNvSpPr/>
          <p:nvPr>
            <p:ph idx="4" type="pic"/>
          </p:nvPr>
        </p:nvSpPr>
        <p:spPr>
          <a:xfrm>
            <a:off x="7002270" y="118913"/>
            <a:ext cx="1643700" cy="1535100"/>
          </a:xfrm>
          <a:prstGeom prst="rect">
            <a:avLst/>
          </a:prstGeom>
          <a:noFill/>
          <a:ln>
            <a:noFill/>
          </a:ln>
        </p:spPr>
      </p:sp>
      <p:sp>
        <p:nvSpPr>
          <p:cNvPr id="258" name="Google Shape;258;p36"/>
          <p:cNvSpPr/>
          <p:nvPr>
            <p:ph idx="5" type="pic"/>
          </p:nvPr>
        </p:nvSpPr>
        <p:spPr>
          <a:xfrm>
            <a:off x="3389588" y="1804212"/>
            <a:ext cx="1643700" cy="1535100"/>
          </a:xfrm>
          <a:prstGeom prst="rect">
            <a:avLst/>
          </a:prstGeom>
          <a:noFill/>
          <a:ln>
            <a:noFill/>
          </a:ln>
        </p:spPr>
      </p:sp>
      <p:sp>
        <p:nvSpPr>
          <p:cNvPr id="259" name="Google Shape;259;p36"/>
          <p:cNvSpPr/>
          <p:nvPr>
            <p:ph idx="6" type="pic"/>
          </p:nvPr>
        </p:nvSpPr>
        <p:spPr>
          <a:xfrm>
            <a:off x="5195922" y="1804212"/>
            <a:ext cx="1643700" cy="1535100"/>
          </a:xfrm>
          <a:prstGeom prst="rect">
            <a:avLst/>
          </a:prstGeom>
          <a:noFill/>
          <a:ln>
            <a:noFill/>
          </a:ln>
        </p:spPr>
      </p:sp>
      <p:sp>
        <p:nvSpPr>
          <p:cNvPr id="260" name="Google Shape;260;p36"/>
          <p:cNvSpPr/>
          <p:nvPr>
            <p:ph idx="7" type="pic"/>
          </p:nvPr>
        </p:nvSpPr>
        <p:spPr>
          <a:xfrm>
            <a:off x="7002257" y="1804212"/>
            <a:ext cx="1643700" cy="1535100"/>
          </a:xfrm>
          <a:prstGeom prst="rect">
            <a:avLst/>
          </a:prstGeom>
          <a:noFill/>
          <a:ln>
            <a:noFill/>
          </a:ln>
        </p:spPr>
      </p:sp>
      <p:sp>
        <p:nvSpPr>
          <p:cNvPr id="261" name="Google Shape;261;p36"/>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62" name="Google Shape;262;p36"/>
          <p:cNvSpPr/>
          <p:nvPr>
            <p:ph idx="8" type="pic"/>
          </p:nvPr>
        </p:nvSpPr>
        <p:spPr>
          <a:xfrm>
            <a:off x="3389588" y="3489487"/>
            <a:ext cx="1643700" cy="1535100"/>
          </a:xfrm>
          <a:prstGeom prst="rect">
            <a:avLst/>
          </a:prstGeom>
          <a:noFill/>
          <a:ln>
            <a:noFill/>
          </a:ln>
        </p:spPr>
      </p:sp>
      <p:sp>
        <p:nvSpPr>
          <p:cNvPr id="263" name="Google Shape;263;p36"/>
          <p:cNvSpPr/>
          <p:nvPr>
            <p:ph idx="9" type="pic"/>
          </p:nvPr>
        </p:nvSpPr>
        <p:spPr>
          <a:xfrm>
            <a:off x="5195922" y="3489487"/>
            <a:ext cx="1643700" cy="1535100"/>
          </a:xfrm>
          <a:prstGeom prst="rect">
            <a:avLst/>
          </a:prstGeom>
          <a:noFill/>
          <a:ln>
            <a:noFill/>
          </a:ln>
        </p:spPr>
      </p:sp>
      <p:sp>
        <p:nvSpPr>
          <p:cNvPr id="264" name="Google Shape;264;p36"/>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265" name="Shape 265"/>
        <p:cNvGrpSpPr/>
        <p:nvPr/>
      </p:nvGrpSpPr>
      <p:grpSpPr>
        <a:xfrm>
          <a:off x="0" y="0"/>
          <a:ext cx="0" cy="0"/>
          <a:chOff x="0" y="0"/>
          <a:chExt cx="0" cy="0"/>
        </a:xfrm>
      </p:grpSpPr>
      <p:sp>
        <p:nvSpPr>
          <p:cNvPr id="266" name="Google Shape;266;p37"/>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67" name="Google Shape;267;p37"/>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268" name="Google Shape;268;p37"/>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269" name="Google Shape;269;p37"/>
          <p:cNvSpPr/>
          <p:nvPr>
            <p:ph idx="3" type="pic"/>
          </p:nvPr>
        </p:nvSpPr>
        <p:spPr>
          <a:xfrm>
            <a:off x="4437578" y="2171250"/>
            <a:ext cx="4509600" cy="2775600"/>
          </a:xfrm>
          <a:prstGeom prst="round2DiagRect">
            <a:avLst>
              <a:gd fmla="val 16667" name="adj1"/>
              <a:gd fmla="val 0" name="adj2"/>
            </a:avLst>
          </a:prstGeom>
          <a:noFill/>
          <a:ln>
            <a:noFill/>
          </a:ln>
        </p:spPr>
      </p:sp>
      <p:sp>
        <p:nvSpPr>
          <p:cNvPr id="270" name="Google Shape;270;p3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271" name="Shape 271"/>
        <p:cNvGrpSpPr/>
        <p:nvPr/>
      </p:nvGrpSpPr>
      <p:grpSpPr>
        <a:xfrm>
          <a:off x="0" y="0"/>
          <a:ext cx="0" cy="0"/>
          <a:chOff x="0" y="0"/>
          <a:chExt cx="0" cy="0"/>
        </a:xfrm>
      </p:grpSpPr>
      <p:sp>
        <p:nvSpPr>
          <p:cNvPr id="272" name="Google Shape;272;p38"/>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3" name="Google Shape;27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4" name="Google Shape;274;p38"/>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5" name="Google Shape;275;p38"/>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6" name="Google Shape;276;p38"/>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7" name="Google Shape;277;p38"/>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78" name="Google Shape;278;p3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79" name="Google Shape;279;p38"/>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280" name="Shape 280"/>
        <p:cNvGrpSpPr/>
        <p:nvPr/>
      </p:nvGrpSpPr>
      <p:grpSpPr>
        <a:xfrm>
          <a:off x="0" y="0"/>
          <a:ext cx="0" cy="0"/>
          <a:chOff x="0" y="0"/>
          <a:chExt cx="0" cy="0"/>
        </a:xfrm>
      </p:grpSpPr>
      <p:sp>
        <p:nvSpPr>
          <p:cNvPr id="281" name="Google Shape;28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82" name="Google Shape;282;p39"/>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283" name="Google Shape;283;p39"/>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84" name="Google Shape;284;p3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285" name="Shape 285"/>
        <p:cNvGrpSpPr/>
        <p:nvPr/>
      </p:nvGrpSpPr>
      <p:grpSpPr>
        <a:xfrm>
          <a:off x="0" y="0"/>
          <a:ext cx="0" cy="0"/>
          <a:chOff x="0" y="0"/>
          <a:chExt cx="0" cy="0"/>
        </a:xfrm>
      </p:grpSpPr>
      <p:sp>
        <p:nvSpPr>
          <p:cNvPr id="286" name="Google Shape;28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87" name="Google Shape;287;p40"/>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288" name="Google Shape;288;p40"/>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289" name="Google Shape;289;p40"/>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290" name="Shape 290"/>
        <p:cNvGrpSpPr/>
        <p:nvPr/>
      </p:nvGrpSpPr>
      <p:grpSpPr>
        <a:xfrm>
          <a:off x="0" y="0"/>
          <a:ext cx="0" cy="0"/>
          <a:chOff x="0" y="0"/>
          <a:chExt cx="0" cy="0"/>
        </a:xfrm>
      </p:grpSpPr>
      <p:sp>
        <p:nvSpPr>
          <p:cNvPr id="291" name="Google Shape;291;p41"/>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92" name="Google Shape;292;p41"/>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293" name="Google Shape;293;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4" name="Google Shape;294;p41"/>
          <p:cNvSpPr/>
          <p:nvPr>
            <p:ph idx="2" type="pic"/>
          </p:nvPr>
        </p:nvSpPr>
        <p:spPr>
          <a:xfrm>
            <a:off x="3726325" y="669925"/>
            <a:ext cx="5220900" cy="4276800"/>
          </a:xfrm>
          <a:prstGeom prst="round2DiagRect">
            <a:avLst>
              <a:gd fmla="val 16667" name="adj1"/>
              <a:gd fmla="val 0" name="adj2"/>
            </a:avLst>
          </a:prstGeom>
          <a:noFill/>
          <a:ln>
            <a:noFill/>
          </a:ln>
        </p:spPr>
      </p:sp>
      <p:sp>
        <p:nvSpPr>
          <p:cNvPr id="295" name="Google Shape;295;p41"/>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96" name="Google Shape;296;p41"/>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297" name="Shape 297"/>
        <p:cNvGrpSpPr/>
        <p:nvPr/>
      </p:nvGrpSpPr>
      <p:grpSpPr>
        <a:xfrm>
          <a:off x="0" y="0"/>
          <a:ext cx="0" cy="0"/>
          <a:chOff x="0" y="0"/>
          <a:chExt cx="0" cy="0"/>
        </a:xfrm>
      </p:grpSpPr>
      <p:sp>
        <p:nvSpPr>
          <p:cNvPr id="298" name="Google Shape;298;p42"/>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299" name="Google Shape;299;p42"/>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300" name="Google Shape;300;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42"/>
          <p:cNvSpPr/>
          <p:nvPr>
            <p:ph idx="2" type="pic"/>
          </p:nvPr>
        </p:nvSpPr>
        <p:spPr>
          <a:xfrm>
            <a:off x="3726325" y="669925"/>
            <a:ext cx="5220900" cy="4276800"/>
          </a:xfrm>
          <a:prstGeom prst="round2DiagRect">
            <a:avLst>
              <a:gd fmla="val 16667" name="adj1"/>
              <a:gd fmla="val 0" name="adj2"/>
            </a:avLst>
          </a:prstGeom>
          <a:noFill/>
          <a:ln>
            <a:noFill/>
          </a:ln>
        </p:spPr>
      </p:sp>
      <p:sp>
        <p:nvSpPr>
          <p:cNvPr id="302" name="Google Shape;302;p42"/>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303" name="Google Shape;303;p42"/>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304" name="Google Shape;304;p42"/>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305" name="Shape 305"/>
        <p:cNvGrpSpPr/>
        <p:nvPr/>
      </p:nvGrpSpPr>
      <p:grpSpPr>
        <a:xfrm>
          <a:off x="0" y="0"/>
          <a:ext cx="0" cy="0"/>
          <a:chOff x="0" y="0"/>
          <a:chExt cx="0" cy="0"/>
        </a:xfrm>
      </p:grpSpPr>
      <p:sp>
        <p:nvSpPr>
          <p:cNvPr id="306" name="Google Shape;306;p43"/>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307" name="Google Shape;30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43"/>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309" name="Google Shape;309;p43"/>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310" name="Google Shape;310;p43"/>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11" name="Google Shape;311;p43"/>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312" name="Shape 312"/>
        <p:cNvGrpSpPr/>
        <p:nvPr/>
      </p:nvGrpSpPr>
      <p:grpSpPr>
        <a:xfrm>
          <a:off x="0" y="0"/>
          <a:ext cx="0" cy="0"/>
          <a:chOff x="0" y="0"/>
          <a:chExt cx="0" cy="0"/>
        </a:xfrm>
      </p:grpSpPr>
      <p:sp>
        <p:nvSpPr>
          <p:cNvPr id="313" name="Google Shape;31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14" name="Google Shape;314;p44"/>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5" name="Google Shape;315;p44"/>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6" name="Google Shape;316;p44"/>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17" name="Google Shape;317;p44"/>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8" name="Google Shape;318;p44"/>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19" name="Google Shape;319;p44"/>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0" name="Google Shape;320;p44"/>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1" name="Google Shape;321;p44"/>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2" name="Google Shape;322;p44"/>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3" name="Google Shape;323;p44"/>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4" name="Google Shape;324;p44"/>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5" name="Google Shape;325;p44"/>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6" name="Google Shape;326;p44"/>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7" name="Google Shape;327;p44"/>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28" name="Google Shape;328;p44"/>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29" name="Google Shape;329;p44"/>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0" name="Google Shape;330;p44"/>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1" name="Google Shape;331;p44"/>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2" name="Google Shape;332;p44"/>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3" name="Google Shape;333;p44"/>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4" name="Google Shape;334;p44"/>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5" name="Google Shape;335;p44"/>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6" name="Google Shape;336;p44"/>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7" name="Google Shape;337;p44"/>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38" name="Google Shape;338;p44"/>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39" name="Google Shape;339;p44"/>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340" name="Google Shape;340;p44"/>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341" name="Google Shape;341;p44"/>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342" name="Google Shape;342;p44"/>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343" name="Shape 343"/>
        <p:cNvGrpSpPr/>
        <p:nvPr/>
      </p:nvGrpSpPr>
      <p:grpSpPr>
        <a:xfrm>
          <a:off x="0" y="0"/>
          <a:ext cx="0" cy="0"/>
          <a:chOff x="0" y="0"/>
          <a:chExt cx="0" cy="0"/>
        </a:xfrm>
      </p:grpSpPr>
      <p:sp>
        <p:nvSpPr>
          <p:cNvPr id="344" name="Google Shape;34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4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346" name="Google Shape;346;p4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3.xml"/><Relationship Id="rId22" Type="http://schemas.openxmlformats.org/officeDocument/2006/relationships/slideLayout" Target="../slideLayouts/slideLayout35.xml"/><Relationship Id="rId21" Type="http://schemas.openxmlformats.org/officeDocument/2006/relationships/slideLayout" Target="../slideLayouts/slideLayout34.xml"/><Relationship Id="rId24" Type="http://schemas.openxmlformats.org/officeDocument/2006/relationships/slideLayout" Target="../slideLayouts/slideLayout37.xml"/><Relationship Id="rId23" Type="http://schemas.openxmlformats.org/officeDocument/2006/relationships/slideLayout" Target="../slideLayouts/slideLayout36.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26" Type="http://schemas.openxmlformats.org/officeDocument/2006/relationships/slideLayout" Target="../slideLayouts/slideLayout39.xml"/><Relationship Id="rId25" Type="http://schemas.openxmlformats.org/officeDocument/2006/relationships/slideLayout" Target="../slideLayouts/slideLayout38.xml"/><Relationship Id="rId28" Type="http://schemas.openxmlformats.org/officeDocument/2006/relationships/slideLayout" Target="../slideLayouts/slideLayout41.xml"/><Relationship Id="rId27" Type="http://schemas.openxmlformats.org/officeDocument/2006/relationships/slideLayout" Target="../slideLayouts/slideLayout40.xml"/><Relationship Id="rId5" Type="http://schemas.openxmlformats.org/officeDocument/2006/relationships/slideLayout" Target="../slideLayouts/slideLayout18.xml"/><Relationship Id="rId6" Type="http://schemas.openxmlformats.org/officeDocument/2006/relationships/slideLayout" Target="../slideLayouts/slideLayout19.xml"/><Relationship Id="rId29" Type="http://schemas.openxmlformats.org/officeDocument/2006/relationships/slideLayout" Target="../slideLayouts/slideLayout42.xml"/><Relationship Id="rId7" Type="http://schemas.openxmlformats.org/officeDocument/2006/relationships/slideLayout" Target="../slideLayouts/slideLayout20.xml"/><Relationship Id="rId8" Type="http://schemas.openxmlformats.org/officeDocument/2006/relationships/slideLayout" Target="../slideLayouts/slideLayout21.xml"/><Relationship Id="rId31" Type="http://schemas.openxmlformats.org/officeDocument/2006/relationships/theme" Target="../theme/theme1.xml"/><Relationship Id="rId30" Type="http://schemas.openxmlformats.org/officeDocument/2006/relationships/slideLayout" Target="../slideLayouts/slideLayout43.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5" Type="http://schemas.openxmlformats.org/officeDocument/2006/relationships/slideLayout" Target="../slideLayouts/slideLayout28.xml"/><Relationship Id="rId14" Type="http://schemas.openxmlformats.org/officeDocument/2006/relationships/slideLayout" Target="../slideLayouts/slideLayout27.xml"/><Relationship Id="rId17" Type="http://schemas.openxmlformats.org/officeDocument/2006/relationships/slideLayout" Target="../slideLayouts/slideLayout30.xml"/><Relationship Id="rId16" Type="http://schemas.openxmlformats.org/officeDocument/2006/relationships/slideLayout" Target="../slideLayouts/slideLayout29.xml"/><Relationship Id="rId19" Type="http://schemas.openxmlformats.org/officeDocument/2006/relationships/slideLayout" Target="../slideLayouts/slideLayout32.xml"/><Relationship Id="rId18"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9" name="Shape 139"/>
        <p:cNvGrpSpPr/>
        <p:nvPr/>
      </p:nvGrpSpPr>
      <p:grpSpPr>
        <a:xfrm>
          <a:off x="0" y="0"/>
          <a:ext cx="0" cy="0"/>
          <a:chOff x="0" y="0"/>
          <a:chExt cx="0" cy="0"/>
        </a:xfrm>
      </p:grpSpPr>
      <p:sp>
        <p:nvSpPr>
          <p:cNvPr id="140" name="Google Shape;140;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141" name="Google Shape;141;p15"/>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142" name="Google Shape;142;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www.baseball-reference.com/leagues/majors/2024-standard-batting.shtml"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Nov 21, 2024</a:t>
            </a:r>
            <a:endParaRPr/>
          </a:p>
        </p:txBody>
      </p:sp>
      <p:sp>
        <p:nvSpPr>
          <p:cNvPr id="352" name="Google Shape;352;p46"/>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950"/>
              <a:t>Using machine learning on MLB statistics</a:t>
            </a:r>
            <a:endParaRPr sz="4950"/>
          </a:p>
        </p:txBody>
      </p:sp>
      <p:sp>
        <p:nvSpPr>
          <p:cNvPr id="353" name="Google Shape;353;p46"/>
          <p:cNvSpPr txBox="1"/>
          <p:nvPr>
            <p:ph idx="2" type="subTitle"/>
          </p:nvPr>
        </p:nvSpPr>
        <p:spPr>
          <a:xfrm>
            <a:off x="196950" y="2571738"/>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 Cavanaugh</a:t>
            </a:r>
            <a:endParaRPr/>
          </a:p>
        </p:txBody>
      </p:sp>
      <p:sp>
        <p:nvSpPr>
          <p:cNvPr id="354" name="Google Shape;354;p46"/>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a:t>IOD Project 2</a:t>
            </a:r>
            <a:endParaRPr/>
          </a:p>
        </p:txBody>
      </p:sp>
      <p:pic>
        <p:nvPicPr>
          <p:cNvPr id="355" name="Google Shape;355;p46"/>
          <p:cNvPicPr preferRelativeResize="0"/>
          <p:nvPr>
            <p:ph idx="3" type="pic"/>
          </p:nvPr>
        </p:nvPicPr>
        <p:blipFill rotWithShape="1">
          <a:blip r:embed="rId3">
            <a:alphaModFix/>
          </a:blip>
          <a:srcRect b="0" l="4304" r="4304" t="0"/>
          <a:stretch/>
        </p:blipFill>
        <p:spPr>
          <a:xfrm>
            <a:off x="4437578" y="2171250"/>
            <a:ext cx="4509600" cy="2775600"/>
          </a:xfrm>
          <a:prstGeom prst="round2DiagRect">
            <a:avLst>
              <a:gd fmla="val 16667" name="adj1"/>
              <a:gd fmla="val 0" name="adj2"/>
            </a:avLst>
          </a:prstGeom>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OBP (on base percentage) leaders</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414" name="Google Shape;414;p55"/>
          <p:cNvPicPr preferRelativeResize="0"/>
          <p:nvPr/>
        </p:nvPicPr>
        <p:blipFill rotWithShape="1">
          <a:blip r:embed="rId3">
            <a:alphaModFix/>
          </a:blip>
          <a:srcRect b="0" l="0" r="0" t="0"/>
          <a:stretch/>
        </p:blipFill>
        <p:spPr>
          <a:xfrm>
            <a:off x="2073225" y="1186175"/>
            <a:ext cx="4997550" cy="3748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56"/>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WAR</a:t>
            </a:r>
            <a:r>
              <a:rPr b="1" lang="en">
                <a:latin typeface="Inter"/>
                <a:ea typeface="Inter"/>
                <a:cs typeface="Inter"/>
                <a:sym typeface="Inter"/>
              </a:rPr>
              <a:t> (wins above replacement) leaders</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420" name="Google Shape;420;p56"/>
          <p:cNvPicPr preferRelativeResize="0"/>
          <p:nvPr/>
        </p:nvPicPr>
        <p:blipFill rotWithShape="1">
          <a:blip r:embed="rId3">
            <a:alphaModFix/>
          </a:blip>
          <a:srcRect b="0" l="0" r="0" t="0"/>
          <a:stretch/>
        </p:blipFill>
        <p:spPr>
          <a:xfrm>
            <a:off x="2073225" y="1186175"/>
            <a:ext cx="4997550" cy="3748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7"/>
          <p:cNvSpPr txBox="1"/>
          <p:nvPr>
            <p:ph idx="1" type="body"/>
          </p:nvPr>
        </p:nvSpPr>
        <p:spPr>
          <a:xfrm>
            <a:off x="819150" y="1245725"/>
            <a:ext cx="4386600" cy="3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highlight>
                  <a:schemeClr val="dk1"/>
                </a:highlight>
                <a:latin typeface="Inter"/>
                <a:ea typeface="Inter"/>
                <a:cs typeface="Inter"/>
                <a:sym typeface="Inter"/>
              </a:rPr>
              <a:t>Objective: </a:t>
            </a:r>
            <a:r>
              <a:rPr lang="en" sz="1500">
                <a:solidFill>
                  <a:schemeClr val="lt1"/>
                </a:solidFill>
                <a:highlight>
                  <a:schemeClr val="dk1"/>
                </a:highlight>
                <a:latin typeface="Inter"/>
                <a:ea typeface="Inter"/>
                <a:cs typeface="Inter"/>
                <a:sym typeface="Inter"/>
              </a:rPr>
              <a:t>Using 28 statistics on all 651 players who had a plate appearance in the 2024 Major League Baseball season, test the accuracy of a logistic regression model in determining whether each player made the All-Star team.</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500">
                <a:solidFill>
                  <a:schemeClr val="lt1"/>
                </a:solidFill>
                <a:highlight>
                  <a:schemeClr val="dk1"/>
                </a:highlight>
                <a:latin typeface="Inter"/>
                <a:ea typeface="Inter"/>
                <a:cs typeface="Inter"/>
                <a:sym typeface="Inter"/>
              </a:rPr>
              <a:t>Note - </a:t>
            </a:r>
            <a:r>
              <a:rPr lang="en" sz="1500">
                <a:solidFill>
                  <a:schemeClr val="lt1"/>
                </a:solidFill>
                <a:latin typeface="Inter"/>
                <a:ea typeface="Inter"/>
                <a:cs typeface="Inter"/>
                <a:sym typeface="Inter"/>
              </a:rPr>
              <a:t>The first time through I h</a:t>
            </a:r>
            <a:r>
              <a:rPr lang="en" sz="1500">
                <a:solidFill>
                  <a:schemeClr val="lt1"/>
                </a:solidFill>
                <a:latin typeface="Inter"/>
                <a:ea typeface="Inter"/>
                <a:cs typeface="Inter"/>
                <a:sym typeface="Inter"/>
              </a:rPr>
              <a:t>ad a weird problem with my code where 0s and 1s were reversed. I made every effort to double check everything, but this may affect the calculation of some statistics.</a:t>
            </a:r>
            <a:endParaRPr sz="1500">
              <a:solidFill>
                <a:schemeClr val="lt1"/>
              </a:solidFill>
              <a:latin typeface="Inter"/>
              <a:ea typeface="Inter"/>
              <a:cs typeface="Inter"/>
              <a:sym typeface="Inter"/>
            </a:endParaRPr>
          </a:p>
          <a:p>
            <a:pPr indent="0" lvl="0" marL="0" rtl="0" algn="l">
              <a:spcBef>
                <a:spcPts val="1200"/>
              </a:spcBef>
              <a:spcAft>
                <a:spcPts val="1200"/>
              </a:spcAft>
              <a:buNone/>
            </a:pPr>
            <a:r>
              <a:t/>
            </a:r>
            <a:endParaRPr sz="1500">
              <a:solidFill>
                <a:schemeClr val="lt1"/>
              </a:solidFill>
              <a:highlight>
                <a:schemeClr val="dk1"/>
              </a:highlight>
              <a:latin typeface="Inter"/>
              <a:ea typeface="Inter"/>
              <a:cs typeface="Inter"/>
              <a:sym typeface="Inter"/>
            </a:endParaRPr>
          </a:p>
        </p:txBody>
      </p:sp>
      <p:sp>
        <p:nvSpPr>
          <p:cNvPr id="426" name="Google Shape;426;p57"/>
          <p:cNvSpPr txBox="1"/>
          <p:nvPr>
            <p:ph type="title"/>
          </p:nvPr>
        </p:nvSpPr>
        <p:spPr>
          <a:xfrm>
            <a:off x="819150" y="41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Model 1: Logistic Regression</a:t>
            </a:r>
            <a:endParaRPr/>
          </a:p>
        </p:txBody>
      </p:sp>
      <p:pic>
        <p:nvPicPr>
          <p:cNvPr id="427" name="Google Shape;427;p57"/>
          <p:cNvPicPr preferRelativeResize="0"/>
          <p:nvPr/>
        </p:nvPicPr>
        <p:blipFill rotWithShape="1">
          <a:blip r:embed="rId3">
            <a:alphaModFix/>
          </a:blip>
          <a:srcRect b="0" l="25658" r="9448" t="0"/>
          <a:stretch/>
        </p:blipFill>
        <p:spPr>
          <a:xfrm>
            <a:off x="5492200" y="1245727"/>
            <a:ext cx="3167276" cy="3425724"/>
          </a:xfrm>
          <a:prstGeom prst="rect">
            <a:avLst/>
          </a:prstGeom>
          <a:noFill/>
          <a:ln>
            <a:noFill/>
          </a:ln>
        </p:spPr>
      </p:pic>
      <p:sp>
        <p:nvSpPr>
          <p:cNvPr id="428" name="Google Shape;428;p57"/>
          <p:cNvSpPr txBox="1"/>
          <p:nvPr/>
        </p:nvSpPr>
        <p:spPr>
          <a:xfrm>
            <a:off x="5659538" y="1366375"/>
            <a:ext cx="283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500">
                <a:solidFill>
                  <a:schemeClr val="dk2"/>
                </a:solidFill>
              </a:rPr>
              <a:t>“Hey now…”</a:t>
            </a:r>
            <a:endParaRPr b="1" i="1" sz="15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58"/>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Logistic Regression - Test size 90%</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Training results and metrics</a:t>
            </a:r>
            <a:endParaRPr b="1">
              <a:latin typeface="Inter"/>
              <a:ea typeface="Inter"/>
              <a:cs typeface="Inter"/>
              <a:sym typeface="Inter"/>
            </a:endParaRPr>
          </a:p>
          <a:p>
            <a:pPr indent="0" lvl="0" marL="0" rtl="0" algn="l">
              <a:spcBef>
                <a:spcPts val="0"/>
              </a:spcBef>
              <a:spcAft>
                <a:spcPts val="0"/>
              </a:spcAft>
              <a:buNone/>
            </a:pPr>
            <a:r>
              <a:t/>
            </a:r>
            <a:endParaRPr/>
          </a:p>
        </p:txBody>
      </p:sp>
      <p:sp>
        <p:nvSpPr>
          <p:cNvPr id="434" name="Google Shape;434;p58"/>
          <p:cNvSpPr txBox="1"/>
          <p:nvPr>
            <p:ph idx="1" type="body"/>
          </p:nvPr>
        </p:nvSpPr>
        <p:spPr>
          <a:xfrm>
            <a:off x="819150" y="1990725"/>
            <a:ext cx="3153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Inter"/>
                <a:ea typeface="Inter"/>
                <a:cs typeface="Inter"/>
                <a:sym typeface="Inter"/>
              </a:rPr>
              <a:t>Training s</a:t>
            </a:r>
            <a:r>
              <a:rPr lang="en" sz="1400">
                <a:solidFill>
                  <a:schemeClr val="lt1"/>
                </a:solidFill>
                <a:latin typeface="Inter"/>
                <a:ea typeface="Inter"/>
                <a:cs typeface="Inter"/>
                <a:sym typeface="Inter"/>
              </a:rPr>
              <a:t>core: 100%</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Test score: </a:t>
            </a:r>
            <a:r>
              <a:rPr lang="en" sz="1400">
                <a:solidFill>
                  <a:schemeClr val="lt1"/>
                </a:solidFill>
                <a:highlight>
                  <a:srgbClr val="FFFFFF"/>
                </a:highlight>
                <a:latin typeface="Inter"/>
                <a:ea typeface="Inter"/>
                <a:cs typeface="Inter"/>
                <a:sym typeface="Inter"/>
              </a:rPr>
              <a:t>97.270</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Intercept: </a:t>
            </a:r>
            <a:r>
              <a:rPr lang="en" sz="1400">
                <a:solidFill>
                  <a:schemeClr val="lt1"/>
                </a:solidFill>
                <a:highlight>
                  <a:srgbClr val="FFFFFF"/>
                </a:highlight>
                <a:latin typeface="Inter"/>
                <a:ea typeface="Inter"/>
                <a:cs typeface="Inter"/>
                <a:sym typeface="Inter"/>
              </a:rPr>
              <a:t>-2.02217</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positives: 26</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negatives: 534</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False positives: 10</a:t>
            </a:r>
            <a:endParaRPr sz="1400">
              <a:solidFill>
                <a:schemeClr val="lt1"/>
              </a:solidFill>
              <a:latin typeface="Inter"/>
              <a:ea typeface="Inter"/>
              <a:cs typeface="Inter"/>
              <a:sym typeface="Inter"/>
            </a:endParaRPr>
          </a:p>
          <a:p>
            <a:pPr indent="0" lvl="0" marL="0" rtl="0" algn="l">
              <a:spcBef>
                <a:spcPts val="1200"/>
              </a:spcBef>
              <a:spcAft>
                <a:spcPts val="1200"/>
              </a:spcAft>
              <a:buNone/>
            </a:pPr>
            <a:r>
              <a:rPr lang="en" sz="1400">
                <a:solidFill>
                  <a:schemeClr val="lt1"/>
                </a:solidFill>
                <a:latin typeface="Inter"/>
                <a:ea typeface="Inter"/>
                <a:cs typeface="Inter"/>
                <a:sym typeface="Inter"/>
              </a:rPr>
              <a:t>False negatives: 16</a:t>
            </a:r>
            <a:endParaRPr sz="1400">
              <a:solidFill>
                <a:schemeClr val="lt1"/>
              </a:solidFill>
              <a:latin typeface="Inter"/>
              <a:ea typeface="Inter"/>
              <a:cs typeface="Inter"/>
              <a:sym typeface="Inter"/>
            </a:endParaRPr>
          </a:p>
        </p:txBody>
      </p:sp>
      <p:sp>
        <p:nvSpPr>
          <p:cNvPr id="435" name="Google Shape;435;p58"/>
          <p:cNvSpPr txBox="1"/>
          <p:nvPr>
            <p:ph idx="1" type="body"/>
          </p:nvPr>
        </p:nvSpPr>
        <p:spPr>
          <a:xfrm>
            <a:off x="3100100" y="1990725"/>
            <a:ext cx="3153600" cy="1446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00">
                <a:solidFill>
                  <a:schemeClr val="lt1"/>
                </a:solidFill>
                <a:highlight>
                  <a:schemeClr val="dk1"/>
                </a:highlight>
                <a:latin typeface="Inter"/>
                <a:ea typeface="Inter"/>
                <a:cs typeface="Inter"/>
                <a:sym typeface="Inter"/>
              </a:rPr>
              <a:t>Accuracy: </a:t>
            </a:r>
            <a:r>
              <a:rPr lang="en" sz="1400">
                <a:solidFill>
                  <a:schemeClr val="lt1"/>
                </a:solidFill>
                <a:highlight>
                  <a:srgbClr val="FFFFFF"/>
                </a:highlight>
                <a:latin typeface="Inter"/>
                <a:ea typeface="Inter"/>
                <a:cs typeface="Inter"/>
                <a:sym typeface="Inter"/>
              </a:rPr>
              <a:t>95.563</a:t>
            </a:r>
            <a:r>
              <a:rPr lang="en" sz="1400">
                <a:solidFill>
                  <a:schemeClr val="lt1"/>
                </a:solidFill>
                <a:highlight>
                  <a:srgbClr val="FFFFFF"/>
                </a:highlight>
                <a:latin typeface="Inter"/>
                <a:ea typeface="Inter"/>
                <a:cs typeface="Inter"/>
                <a:sym typeface="Inter"/>
              </a:rPr>
              <a:t>%</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Precision: 72.222%</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Recall: </a:t>
            </a:r>
            <a:r>
              <a:rPr lang="en" sz="1400">
                <a:solidFill>
                  <a:schemeClr val="lt1"/>
                </a:solidFill>
                <a:highlight>
                  <a:srgbClr val="FFFFFF"/>
                </a:highlight>
                <a:latin typeface="Inter"/>
                <a:ea typeface="Inter"/>
                <a:cs typeface="Inter"/>
                <a:sym typeface="Inter"/>
              </a:rPr>
              <a:t>61.905</a:t>
            </a:r>
            <a:r>
              <a:rPr lang="en" sz="1400">
                <a:solidFill>
                  <a:schemeClr val="lt1"/>
                </a:solidFill>
                <a:highlight>
                  <a:srgbClr val="FFFFFF"/>
                </a:highlight>
                <a:latin typeface="Inter"/>
                <a:ea typeface="Inter"/>
                <a:cs typeface="Inter"/>
                <a:sym typeface="Inter"/>
              </a:rPr>
              <a:t>%</a:t>
            </a:r>
            <a:endParaRPr sz="1400">
              <a:solidFill>
                <a:schemeClr val="lt1"/>
              </a:solidFill>
              <a:highlight>
                <a:srgbClr val="FFFFFF"/>
              </a:highlight>
              <a:latin typeface="Inter"/>
              <a:ea typeface="Inter"/>
              <a:cs typeface="Inter"/>
              <a:sym typeface="Inter"/>
            </a:endParaRPr>
          </a:p>
          <a:p>
            <a:pPr indent="0" lvl="0" marL="0" rtl="0" algn="l">
              <a:lnSpc>
                <a:spcPct val="105000"/>
              </a:lnSpc>
              <a:spcBef>
                <a:spcPts val="1200"/>
              </a:spcBef>
              <a:spcAft>
                <a:spcPts val="0"/>
              </a:spcAft>
              <a:buSzPts val="688"/>
              <a:buNone/>
            </a:pPr>
            <a:r>
              <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1200"/>
              </a:spcAft>
              <a:buSzPts val="688"/>
              <a:buNone/>
            </a:pPr>
            <a:r>
              <a:t/>
            </a:r>
            <a:endParaRPr sz="1400">
              <a:solidFill>
                <a:schemeClr val="lt1"/>
              </a:solidFill>
              <a:highlight>
                <a:schemeClr val="dk1"/>
              </a:highlight>
              <a:latin typeface="Inter"/>
              <a:ea typeface="Inter"/>
              <a:cs typeface="Inter"/>
              <a:sym typeface="Inter"/>
            </a:endParaRPr>
          </a:p>
        </p:txBody>
      </p:sp>
      <p:pic>
        <p:nvPicPr>
          <p:cNvPr id="436" name="Google Shape;436;p58"/>
          <p:cNvPicPr preferRelativeResize="0"/>
          <p:nvPr/>
        </p:nvPicPr>
        <p:blipFill rotWithShape="1">
          <a:blip r:embed="rId3">
            <a:alphaModFix/>
          </a:blip>
          <a:srcRect b="0" l="1793" r="1793" t="0"/>
          <a:stretch/>
        </p:blipFill>
        <p:spPr>
          <a:xfrm>
            <a:off x="5150150" y="1990725"/>
            <a:ext cx="3771226" cy="29337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9"/>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Logistic Regression - Test size 80%</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Training results and metrics</a:t>
            </a:r>
            <a:endParaRPr b="1">
              <a:latin typeface="Inter"/>
              <a:ea typeface="Inter"/>
              <a:cs typeface="Inter"/>
              <a:sym typeface="Inter"/>
            </a:endParaRPr>
          </a:p>
          <a:p>
            <a:pPr indent="0" lvl="0" marL="0" rtl="0" algn="l">
              <a:spcBef>
                <a:spcPts val="0"/>
              </a:spcBef>
              <a:spcAft>
                <a:spcPts val="0"/>
              </a:spcAft>
              <a:buNone/>
            </a:pPr>
            <a:r>
              <a:t/>
            </a:r>
            <a:endParaRPr/>
          </a:p>
        </p:txBody>
      </p:sp>
      <p:sp>
        <p:nvSpPr>
          <p:cNvPr id="442" name="Google Shape;442;p59"/>
          <p:cNvSpPr txBox="1"/>
          <p:nvPr>
            <p:ph idx="1" type="body"/>
          </p:nvPr>
        </p:nvSpPr>
        <p:spPr>
          <a:xfrm>
            <a:off x="819150" y="1990725"/>
            <a:ext cx="3153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Inter"/>
                <a:ea typeface="Inter"/>
                <a:cs typeface="Inter"/>
                <a:sym typeface="Inter"/>
              </a:rPr>
              <a:t>Training s</a:t>
            </a:r>
            <a:r>
              <a:rPr lang="en" sz="1400">
                <a:solidFill>
                  <a:schemeClr val="lt1"/>
                </a:solidFill>
                <a:latin typeface="Inter"/>
                <a:ea typeface="Inter"/>
                <a:cs typeface="Inter"/>
                <a:sym typeface="Inter"/>
              </a:rPr>
              <a:t>core: </a:t>
            </a:r>
            <a:r>
              <a:rPr lang="en" sz="1400">
                <a:solidFill>
                  <a:schemeClr val="lt1"/>
                </a:solidFill>
                <a:highlight>
                  <a:srgbClr val="FFFFFF"/>
                </a:highlight>
                <a:latin typeface="Inter"/>
                <a:ea typeface="Inter"/>
                <a:cs typeface="Inter"/>
                <a:sym typeface="Inter"/>
              </a:rPr>
              <a:t>100%</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rgbClr val="FFFFFF"/>
                </a:highlight>
                <a:latin typeface="Inter"/>
                <a:ea typeface="Inter"/>
                <a:cs typeface="Inter"/>
                <a:sym typeface="Inter"/>
              </a:rPr>
              <a:t>Test score: 97.121%</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Intercept: </a:t>
            </a:r>
            <a:r>
              <a:rPr lang="en" sz="1400">
                <a:solidFill>
                  <a:schemeClr val="lt1"/>
                </a:solidFill>
                <a:highlight>
                  <a:srgbClr val="FFFFFF"/>
                </a:highlight>
                <a:latin typeface="Inter"/>
                <a:ea typeface="Inter"/>
                <a:cs typeface="Inter"/>
                <a:sym typeface="Inter"/>
              </a:rPr>
              <a:t>-0.32978</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positives: 12</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negatives: 472</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False positives: 13</a:t>
            </a:r>
            <a:endParaRPr sz="1400">
              <a:solidFill>
                <a:schemeClr val="lt1"/>
              </a:solidFill>
              <a:latin typeface="Inter"/>
              <a:ea typeface="Inter"/>
              <a:cs typeface="Inter"/>
              <a:sym typeface="Inter"/>
            </a:endParaRPr>
          </a:p>
          <a:p>
            <a:pPr indent="0" lvl="0" marL="0" rtl="0" algn="l">
              <a:spcBef>
                <a:spcPts val="1200"/>
              </a:spcBef>
              <a:spcAft>
                <a:spcPts val="1200"/>
              </a:spcAft>
              <a:buNone/>
            </a:pPr>
            <a:r>
              <a:rPr lang="en" sz="1400">
                <a:solidFill>
                  <a:schemeClr val="lt1"/>
                </a:solidFill>
                <a:latin typeface="Inter"/>
                <a:ea typeface="Inter"/>
                <a:cs typeface="Inter"/>
                <a:sym typeface="Inter"/>
              </a:rPr>
              <a:t>False negatives: 24</a:t>
            </a:r>
            <a:endParaRPr sz="1400">
              <a:solidFill>
                <a:schemeClr val="lt1"/>
              </a:solidFill>
              <a:latin typeface="Inter"/>
              <a:ea typeface="Inter"/>
              <a:cs typeface="Inter"/>
              <a:sym typeface="Inter"/>
            </a:endParaRPr>
          </a:p>
        </p:txBody>
      </p:sp>
      <p:sp>
        <p:nvSpPr>
          <p:cNvPr id="443" name="Google Shape;443;p59"/>
          <p:cNvSpPr txBox="1"/>
          <p:nvPr>
            <p:ph idx="1" type="body"/>
          </p:nvPr>
        </p:nvSpPr>
        <p:spPr>
          <a:xfrm>
            <a:off x="3100100" y="1990725"/>
            <a:ext cx="3153600" cy="1446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00">
                <a:solidFill>
                  <a:schemeClr val="lt1"/>
                </a:solidFill>
                <a:highlight>
                  <a:schemeClr val="dk1"/>
                </a:highlight>
                <a:latin typeface="Inter"/>
                <a:ea typeface="Inter"/>
                <a:cs typeface="Inter"/>
                <a:sym typeface="Inter"/>
              </a:rPr>
              <a:t>Accuracy: </a:t>
            </a:r>
            <a:r>
              <a:rPr lang="en" sz="1400">
                <a:solidFill>
                  <a:schemeClr val="lt1"/>
                </a:solidFill>
                <a:highlight>
                  <a:srgbClr val="FFFFFF"/>
                </a:highlight>
                <a:latin typeface="Inter"/>
                <a:ea typeface="Inter"/>
                <a:cs typeface="Inter"/>
                <a:sym typeface="Inter"/>
              </a:rPr>
              <a:t>92.898%</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Precision: 48.0%</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Recall: 33.</a:t>
            </a:r>
            <a:r>
              <a:rPr lang="en" sz="1400">
                <a:solidFill>
                  <a:schemeClr val="lt1"/>
                </a:solidFill>
                <a:highlight>
                  <a:schemeClr val="dk1"/>
                </a:highlight>
                <a:latin typeface="Inter"/>
                <a:ea typeface="Inter"/>
                <a:cs typeface="Inter"/>
                <a:sym typeface="Inter"/>
              </a:rPr>
              <a:t>333%</a:t>
            </a:r>
            <a:endParaRPr sz="1400">
              <a:solidFill>
                <a:schemeClr val="lt1"/>
              </a:solidFill>
              <a:highlight>
                <a:srgbClr val="FFFFFF"/>
              </a:highlight>
              <a:latin typeface="Inter"/>
              <a:ea typeface="Inter"/>
              <a:cs typeface="Inter"/>
              <a:sym typeface="Inter"/>
            </a:endParaRPr>
          </a:p>
          <a:p>
            <a:pPr indent="0" lvl="0" marL="0" rtl="0" algn="l">
              <a:lnSpc>
                <a:spcPct val="105000"/>
              </a:lnSpc>
              <a:spcBef>
                <a:spcPts val="1200"/>
              </a:spcBef>
              <a:spcAft>
                <a:spcPts val="1200"/>
              </a:spcAft>
              <a:buSzPts val="688"/>
              <a:buNone/>
            </a:pPr>
            <a:r>
              <a:t/>
            </a:r>
            <a:endParaRPr sz="1400">
              <a:solidFill>
                <a:schemeClr val="lt1"/>
              </a:solidFill>
              <a:highlight>
                <a:schemeClr val="dk1"/>
              </a:highlight>
              <a:latin typeface="Inter"/>
              <a:ea typeface="Inter"/>
              <a:cs typeface="Inter"/>
              <a:sym typeface="Inter"/>
            </a:endParaRPr>
          </a:p>
        </p:txBody>
      </p:sp>
      <p:pic>
        <p:nvPicPr>
          <p:cNvPr id="444" name="Google Shape;444;p59"/>
          <p:cNvPicPr preferRelativeResize="0"/>
          <p:nvPr/>
        </p:nvPicPr>
        <p:blipFill rotWithShape="1">
          <a:blip r:embed="rId3">
            <a:alphaModFix/>
          </a:blip>
          <a:srcRect b="0" l="1793" r="1793" t="0"/>
          <a:stretch/>
        </p:blipFill>
        <p:spPr>
          <a:xfrm>
            <a:off x="5150150" y="1990725"/>
            <a:ext cx="3771226" cy="29337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0"/>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Logistic Regression - Test size 50%</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Training results and metrics</a:t>
            </a:r>
            <a:endParaRPr b="1">
              <a:latin typeface="Inter"/>
              <a:ea typeface="Inter"/>
              <a:cs typeface="Inter"/>
              <a:sym typeface="Inter"/>
            </a:endParaRPr>
          </a:p>
          <a:p>
            <a:pPr indent="0" lvl="0" marL="0" rtl="0" algn="l">
              <a:spcBef>
                <a:spcPts val="0"/>
              </a:spcBef>
              <a:spcAft>
                <a:spcPts val="0"/>
              </a:spcAft>
              <a:buNone/>
            </a:pPr>
            <a:r>
              <a:t/>
            </a:r>
            <a:endParaRPr/>
          </a:p>
        </p:txBody>
      </p:sp>
      <p:sp>
        <p:nvSpPr>
          <p:cNvPr id="450" name="Google Shape;450;p60"/>
          <p:cNvSpPr txBox="1"/>
          <p:nvPr>
            <p:ph idx="1" type="body"/>
          </p:nvPr>
        </p:nvSpPr>
        <p:spPr>
          <a:xfrm>
            <a:off x="819150" y="1990725"/>
            <a:ext cx="3153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Inter"/>
                <a:ea typeface="Inter"/>
                <a:cs typeface="Inter"/>
                <a:sym typeface="Inter"/>
              </a:rPr>
              <a:t>Training s</a:t>
            </a:r>
            <a:r>
              <a:rPr lang="en" sz="1400">
                <a:solidFill>
                  <a:schemeClr val="lt1"/>
                </a:solidFill>
                <a:latin typeface="Inter"/>
                <a:ea typeface="Inter"/>
                <a:cs typeface="Inter"/>
                <a:sym typeface="Inter"/>
              </a:rPr>
              <a:t>core: </a:t>
            </a:r>
            <a:r>
              <a:rPr lang="en" sz="1400">
                <a:solidFill>
                  <a:schemeClr val="lt1"/>
                </a:solidFill>
                <a:highlight>
                  <a:srgbClr val="FFFFFF"/>
                </a:highlight>
                <a:latin typeface="Inter"/>
                <a:ea typeface="Inter"/>
                <a:cs typeface="Inter"/>
                <a:sym typeface="Inter"/>
              </a:rPr>
              <a:t>96</a:t>
            </a:r>
            <a:r>
              <a:rPr lang="en" sz="1400">
                <a:solidFill>
                  <a:schemeClr val="lt1"/>
                </a:solidFill>
                <a:highlight>
                  <a:srgbClr val="FFFFFF"/>
                </a:highlight>
                <a:latin typeface="Inter"/>
                <a:ea typeface="Inter"/>
                <a:cs typeface="Inter"/>
                <a:sym typeface="Inter"/>
              </a:rPr>
              <a:t>.</a:t>
            </a:r>
            <a:r>
              <a:rPr lang="en" sz="1400">
                <a:solidFill>
                  <a:schemeClr val="lt1"/>
                </a:solidFill>
                <a:highlight>
                  <a:srgbClr val="FFFFFF"/>
                </a:highlight>
                <a:latin typeface="Inter"/>
                <a:ea typeface="Inter"/>
                <a:cs typeface="Inter"/>
                <a:sym typeface="Inter"/>
              </a:rPr>
              <a:t>307</a:t>
            </a:r>
            <a:r>
              <a:rPr lang="en" sz="1400">
                <a:solidFill>
                  <a:schemeClr val="lt1"/>
                </a:solidFill>
                <a:highlight>
                  <a:srgbClr val="FFFFFF"/>
                </a:highlight>
                <a:latin typeface="Inter"/>
                <a:ea typeface="Inter"/>
                <a:cs typeface="Inter"/>
                <a:sym typeface="Inter"/>
              </a:rPr>
              <a:t>%</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rgbClr val="FFFFFF"/>
                </a:highlight>
                <a:latin typeface="Inter"/>
                <a:ea typeface="Inter"/>
                <a:cs typeface="Inter"/>
                <a:sym typeface="Inter"/>
              </a:rPr>
              <a:t>Test score: 97</a:t>
            </a:r>
            <a:r>
              <a:rPr lang="en" sz="1400">
                <a:solidFill>
                  <a:schemeClr val="lt1"/>
                </a:solidFill>
                <a:highlight>
                  <a:srgbClr val="FFFFFF"/>
                </a:highlight>
                <a:latin typeface="Inter"/>
                <a:ea typeface="Inter"/>
                <a:cs typeface="Inter"/>
                <a:sym typeface="Inter"/>
              </a:rPr>
              <a:t>.</a:t>
            </a:r>
            <a:r>
              <a:rPr lang="en" sz="1400">
                <a:solidFill>
                  <a:schemeClr val="lt1"/>
                </a:solidFill>
                <a:highlight>
                  <a:srgbClr val="FFFFFF"/>
                </a:highlight>
                <a:latin typeface="Inter"/>
                <a:ea typeface="Inter"/>
                <a:cs typeface="Inter"/>
                <a:sym typeface="Inter"/>
              </a:rPr>
              <a:t>546</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Intercept: </a:t>
            </a:r>
            <a:r>
              <a:rPr lang="en" sz="1400">
                <a:solidFill>
                  <a:schemeClr val="lt1"/>
                </a:solidFill>
                <a:highlight>
                  <a:srgbClr val="FFFFFF"/>
                </a:highlight>
                <a:latin typeface="Inter"/>
                <a:ea typeface="Inter"/>
                <a:cs typeface="Inter"/>
                <a:sym typeface="Inter"/>
              </a:rPr>
              <a:t>-1.10895</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positives: 12</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negatives: 303</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False positives: 5</a:t>
            </a:r>
            <a:endParaRPr sz="1400">
              <a:solidFill>
                <a:schemeClr val="lt1"/>
              </a:solidFill>
              <a:latin typeface="Inter"/>
              <a:ea typeface="Inter"/>
              <a:cs typeface="Inter"/>
              <a:sym typeface="Inter"/>
            </a:endParaRPr>
          </a:p>
          <a:p>
            <a:pPr indent="0" lvl="0" marL="0" rtl="0" algn="l">
              <a:spcBef>
                <a:spcPts val="1200"/>
              </a:spcBef>
              <a:spcAft>
                <a:spcPts val="1200"/>
              </a:spcAft>
              <a:buNone/>
            </a:pPr>
            <a:r>
              <a:rPr lang="en" sz="1400">
                <a:solidFill>
                  <a:schemeClr val="lt1"/>
                </a:solidFill>
                <a:latin typeface="Inter"/>
                <a:ea typeface="Inter"/>
                <a:cs typeface="Inter"/>
                <a:sym typeface="Inter"/>
              </a:rPr>
              <a:t>False negatives: 6</a:t>
            </a:r>
            <a:endParaRPr sz="1400">
              <a:solidFill>
                <a:schemeClr val="lt1"/>
              </a:solidFill>
              <a:latin typeface="Inter"/>
              <a:ea typeface="Inter"/>
              <a:cs typeface="Inter"/>
              <a:sym typeface="Inter"/>
            </a:endParaRPr>
          </a:p>
        </p:txBody>
      </p:sp>
      <p:sp>
        <p:nvSpPr>
          <p:cNvPr id="451" name="Google Shape;451;p60"/>
          <p:cNvSpPr txBox="1"/>
          <p:nvPr>
            <p:ph idx="1" type="body"/>
          </p:nvPr>
        </p:nvSpPr>
        <p:spPr>
          <a:xfrm>
            <a:off x="3100100" y="1990725"/>
            <a:ext cx="3153600" cy="1446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00">
                <a:solidFill>
                  <a:schemeClr val="lt1"/>
                </a:solidFill>
                <a:highlight>
                  <a:schemeClr val="dk1"/>
                </a:highlight>
                <a:latin typeface="Inter"/>
                <a:ea typeface="Inter"/>
                <a:cs typeface="Inter"/>
                <a:sym typeface="Inter"/>
              </a:rPr>
              <a:t>Accuracy: 96.626%</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Precision: 70.882%</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Recall: 66.666%</a:t>
            </a:r>
            <a:endParaRPr sz="1400">
              <a:solidFill>
                <a:schemeClr val="lt1"/>
              </a:solidFill>
              <a:highlight>
                <a:srgbClr val="FFFFFF"/>
              </a:highlight>
              <a:latin typeface="Inter"/>
              <a:ea typeface="Inter"/>
              <a:cs typeface="Inter"/>
              <a:sym typeface="Inter"/>
            </a:endParaRPr>
          </a:p>
          <a:p>
            <a:pPr indent="0" lvl="0" marL="0" rtl="0" algn="l">
              <a:lnSpc>
                <a:spcPct val="105000"/>
              </a:lnSpc>
              <a:spcBef>
                <a:spcPts val="1200"/>
              </a:spcBef>
              <a:spcAft>
                <a:spcPts val="1200"/>
              </a:spcAft>
              <a:buSzPts val="688"/>
              <a:buNone/>
            </a:pPr>
            <a:r>
              <a:t/>
            </a:r>
            <a:endParaRPr sz="1400">
              <a:solidFill>
                <a:schemeClr val="lt1"/>
              </a:solidFill>
              <a:highlight>
                <a:schemeClr val="dk1"/>
              </a:highlight>
              <a:latin typeface="Inter"/>
              <a:ea typeface="Inter"/>
              <a:cs typeface="Inter"/>
              <a:sym typeface="Inter"/>
            </a:endParaRPr>
          </a:p>
        </p:txBody>
      </p:sp>
      <p:pic>
        <p:nvPicPr>
          <p:cNvPr id="452" name="Google Shape;452;p60"/>
          <p:cNvPicPr preferRelativeResize="0"/>
          <p:nvPr/>
        </p:nvPicPr>
        <p:blipFill rotWithShape="1">
          <a:blip r:embed="rId3">
            <a:alphaModFix/>
          </a:blip>
          <a:srcRect b="0" l="1793" r="1793" t="0"/>
          <a:stretch/>
        </p:blipFill>
        <p:spPr>
          <a:xfrm>
            <a:off x="5150150" y="1990725"/>
            <a:ext cx="3771226" cy="29337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61"/>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Logistic Regression - Test size 20%</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Training results and metrics</a:t>
            </a:r>
            <a:endParaRPr b="1">
              <a:latin typeface="Inter"/>
              <a:ea typeface="Inter"/>
              <a:cs typeface="Inter"/>
              <a:sym typeface="Inter"/>
            </a:endParaRPr>
          </a:p>
        </p:txBody>
      </p:sp>
      <p:sp>
        <p:nvSpPr>
          <p:cNvPr id="458" name="Google Shape;458;p61"/>
          <p:cNvSpPr txBox="1"/>
          <p:nvPr>
            <p:ph idx="1" type="body"/>
          </p:nvPr>
        </p:nvSpPr>
        <p:spPr>
          <a:xfrm>
            <a:off x="819150" y="1990725"/>
            <a:ext cx="31536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latin typeface="Inter"/>
                <a:ea typeface="Inter"/>
                <a:cs typeface="Inter"/>
                <a:sym typeface="Inter"/>
              </a:rPr>
              <a:t>Training s</a:t>
            </a:r>
            <a:r>
              <a:rPr lang="en" sz="1400">
                <a:solidFill>
                  <a:schemeClr val="lt1"/>
                </a:solidFill>
                <a:latin typeface="Inter"/>
                <a:ea typeface="Inter"/>
                <a:cs typeface="Inter"/>
                <a:sym typeface="Inter"/>
              </a:rPr>
              <a:t>core: </a:t>
            </a:r>
            <a:r>
              <a:rPr lang="en" sz="1400">
                <a:solidFill>
                  <a:schemeClr val="lt1"/>
                </a:solidFill>
                <a:highlight>
                  <a:srgbClr val="FFFFFF"/>
                </a:highlight>
                <a:latin typeface="Inter"/>
                <a:ea typeface="Inter"/>
                <a:cs typeface="Inter"/>
                <a:sym typeface="Inter"/>
              </a:rPr>
              <a:t>96.538%</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rgbClr val="FFFFFF"/>
                </a:highlight>
                <a:latin typeface="Inter"/>
                <a:ea typeface="Inter"/>
                <a:cs typeface="Inter"/>
                <a:sym typeface="Inter"/>
              </a:rPr>
              <a:t>Test score: 96.183</a:t>
            </a:r>
            <a:r>
              <a:rPr lang="en" sz="1400">
                <a:solidFill>
                  <a:schemeClr val="lt1"/>
                </a:solidFill>
                <a:highlight>
                  <a:srgbClr val="FFFFFF"/>
                </a:highlight>
                <a:latin typeface="Inter"/>
                <a:ea typeface="Inter"/>
                <a:cs typeface="Inter"/>
                <a:sym typeface="Inter"/>
              </a:rPr>
              <a:t>%</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Intercept: </a:t>
            </a:r>
            <a:r>
              <a:rPr lang="en" sz="1400">
                <a:solidFill>
                  <a:schemeClr val="lt1"/>
                </a:solidFill>
                <a:highlight>
                  <a:srgbClr val="FFFFFF"/>
                </a:highlight>
                <a:latin typeface="Inter"/>
                <a:ea typeface="Inter"/>
                <a:cs typeface="Inter"/>
                <a:sym typeface="Inter"/>
              </a:rPr>
              <a:t>-0.</a:t>
            </a:r>
            <a:r>
              <a:rPr lang="en" sz="1400">
                <a:solidFill>
                  <a:schemeClr val="lt1"/>
                </a:solidFill>
                <a:highlight>
                  <a:srgbClr val="FFFFFF"/>
                </a:highlight>
                <a:latin typeface="Inter"/>
                <a:ea typeface="Inter"/>
                <a:cs typeface="Inter"/>
                <a:sym typeface="Inter"/>
              </a:rPr>
              <a:t>41253</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positives: 6</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negatives: 121</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False positives: 1</a:t>
            </a:r>
            <a:endParaRPr sz="1400">
              <a:solidFill>
                <a:schemeClr val="lt1"/>
              </a:solidFill>
              <a:latin typeface="Inter"/>
              <a:ea typeface="Inter"/>
              <a:cs typeface="Inter"/>
              <a:sym typeface="Inter"/>
            </a:endParaRPr>
          </a:p>
          <a:p>
            <a:pPr indent="0" lvl="0" marL="0" rtl="0" algn="l">
              <a:spcBef>
                <a:spcPts val="1200"/>
              </a:spcBef>
              <a:spcAft>
                <a:spcPts val="1200"/>
              </a:spcAft>
              <a:buNone/>
            </a:pPr>
            <a:r>
              <a:rPr lang="en" sz="1400">
                <a:solidFill>
                  <a:schemeClr val="lt1"/>
                </a:solidFill>
                <a:latin typeface="Inter"/>
                <a:ea typeface="Inter"/>
                <a:cs typeface="Inter"/>
                <a:sym typeface="Inter"/>
              </a:rPr>
              <a:t>False negatives: 3</a:t>
            </a:r>
            <a:endParaRPr sz="1400">
              <a:solidFill>
                <a:schemeClr val="lt1"/>
              </a:solidFill>
              <a:latin typeface="Inter"/>
              <a:ea typeface="Inter"/>
              <a:cs typeface="Inter"/>
              <a:sym typeface="Inter"/>
            </a:endParaRPr>
          </a:p>
        </p:txBody>
      </p:sp>
      <p:sp>
        <p:nvSpPr>
          <p:cNvPr id="459" name="Google Shape;459;p61"/>
          <p:cNvSpPr txBox="1"/>
          <p:nvPr>
            <p:ph idx="1" type="body"/>
          </p:nvPr>
        </p:nvSpPr>
        <p:spPr>
          <a:xfrm>
            <a:off x="3100100" y="1990725"/>
            <a:ext cx="3153600" cy="1446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688"/>
              <a:buNone/>
            </a:pPr>
            <a:r>
              <a:rPr lang="en" sz="1400">
                <a:solidFill>
                  <a:schemeClr val="lt1"/>
                </a:solidFill>
                <a:highlight>
                  <a:schemeClr val="dk1"/>
                </a:highlight>
                <a:latin typeface="Inter"/>
                <a:ea typeface="Inter"/>
                <a:cs typeface="Inter"/>
                <a:sym typeface="Inter"/>
              </a:rPr>
              <a:t>Accuracy: </a:t>
            </a:r>
            <a:r>
              <a:rPr lang="en" sz="1400">
                <a:solidFill>
                  <a:schemeClr val="lt1"/>
                </a:solidFill>
                <a:highlight>
                  <a:schemeClr val="dk1"/>
                </a:highlight>
                <a:latin typeface="Inter"/>
                <a:ea typeface="Inter"/>
                <a:cs typeface="Inter"/>
                <a:sym typeface="Inter"/>
              </a:rPr>
              <a:t>96.947%</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Precision: </a:t>
            </a:r>
            <a:r>
              <a:rPr lang="en" sz="1400">
                <a:solidFill>
                  <a:schemeClr val="lt1"/>
                </a:solidFill>
                <a:highlight>
                  <a:schemeClr val="dk1"/>
                </a:highlight>
                <a:latin typeface="Inter"/>
                <a:ea typeface="Inter"/>
                <a:cs typeface="Inter"/>
                <a:sym typeface="Inter"/>
              </a:rPr>
              <a:t>85.714%</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SzPts val="688"/>
              <a:buNone/>
            </a:pPr>
            <a:r>
              <a:rPr lang="en" sz="1400">
                <a:solidFill>
                  <a:schemeClr val="lt1"/>
                </a:solidFill>
                <a:highlight>
                  <a:schemeClr val="dk1"/>
                </a:highlight>
                <a:latin typeface="Inter"/>
                <a:ea typeface="Inter"/>
                <a:cs typeface="Inter"/>
                <a:sym typeface="Inter"/>
              </a:rPr>
              <a:t>Recall: 66.666%</a:t>
            </a:r>
            <a:endParaRPr sz="1400">
              <a:solidFill>
                <a:schemeClr val="lt1"/>
              </a:solidFill>
              <a:highlight>
                <a:srgbClr val="FFFFFF"/>
              </a:highlight>
              <a:latin typeface="Inter"/>
              <a:ea typeface="Inter"/>
              <a:cs typeface="Inter"/>
              <a:sym typeface="Inter"/>
            </a:endParaRPr>
          </a:p>
          <a:p>
            <a:pPr indent="0" lvl="0" marL="0" rtl="0" algn="l">
              <a:lnSpc>
                <a:spcPct val="105000"/>
              </a:lnSpc>
              <a:spcBef>
                <a:spcPts val="1200"/>
              </a:spcBef>
              <a:spcAft>
                <a:spcPts val="1200"/>
              </a:spcAft>
              <a:buSzPts val="688"/>
              <a:buNone/>
            </a:pPr>
            <a:r>
              <a:t/>
            </a:r>
            <a:endParaRPr sz="1400">
              <a:solidFill>
                <a:schemeClr val="lt1"/>
              </a:solidFill>
              <a:highlight>
                <a:schemeClr val="dk1"/>
              </a:highlight>
              <a:latin typeface="Inter"/>
              <a:ea typeface="Inter"/>
              <a:cs typeface="Inter"/>
              <a:sym typeface="Inter"/>
            </a:endParaRPr>
          </a:p>
        </p:txBody>
      </p:sp>
      <p:pic>
        <p:nvPicPr>
          <p:cNvPr id="460" name="Google Shape;460;p61"/>
          <p:cNvPicPr preferRelativeResize="0"/>
          <p:nvPr/>
        </p:nvPicPr>
        <p:blipFill rotWithShape="1">
          <a:blip r:embed="rId3">
            <a:alphaModFix/>
          </a:blip>
          <a:srcRect b="0" l="1793" r="1793" t="0"/>
          <a:stretch/>
        </p:blipFill>
        <p:spPr>
          <a:xfrm>
            <a:off x="5150150" y="1990725"/>
            <a:ext cx="3771226" cy="29337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idx="1" type="body"/>
          </p:nvPr>
        </p:nvSpPr>
        <p:spPr>
          <a:xfrm>
            <a:off x="819150" y="1990725"/>
            <a:ext cx="31536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solidFill>
                  <a:schemeClr val="lt1"/>
                </a:solidFill>
                <a:latin typeface="Inter"/>
                <a:ea typeface="Inter"/>
                <a:cs typeface="Inter"/>
                <a:sym typeface="Inter"/>
              </a:rPr>
              <a:t>S</a:t>
            </a:r>
            <a:r>
              <a:rPr lang="en" sz="1400">
                <a:solidFill>
                  <a:schemeClr val="lt1"/>
                </a:solidFill>
                <a:latin typeface="Inter"/>
                <a:ea typeface="Inter"/>
                <a:cs typeface="Inter"/>
                <a:sym typeface="Inter"/>
              </a:rPr>
              <a:t>core: </a:t>
            </a:r>
            <a:r>
              <a:rPr lang="en" sz="1400">
                <a:solidFill>
                  <a:schemeClr val="lt1"/>
                </a:solidFill>
                <a:highlight>
                  <a:srgbClr val="FFFFFF"/>
                </a:highlight>
                <a:latin typeface="Arial"/>
                <a:ea typeface="Arial"/>
                <a:cs typeface="Arial"/>
                <a:sym typeface="Arial"/>
              </a:rPr>
              <a:t>97.388%</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Intercept: </a:t>
            </a:r>
            <a:r>
              <a:rPr lang="en" sz="1400">
                <a:solidFill>
                  <a:schemeClr val="lt1"/>
                </a:solidFill>
                <a:highlight>
                  <a:srgbClr val="FFFFFF"/>
                </a:highlight>
                <a:latin typeface="Arial"/>
                <a:ea typeface="Arial"/>
                <a:cs typeface="Arial"/>
                <a:sym typeface="Arial"/>
              </a:rPr>
              <a:t>-0.93409333</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positives: 36</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True negatives: 598</a:t>
            </a:r>
            <a:endParaRPr sz="1400">
              <a:solidFill>
                <a:schemeClr val="lt1"/>
              </a:solidFill>
              <a:latin typeface="Inter"/>
              <a:ea typeface="Inter"/>
              <a:cs typeface="Inter"/>
              <a:sym typeface="Inter"/>
            </a:endParaRPr>
          </a:p>
          <a:p>
            <a:pPr indent="0" lvl="0" marL="0" rtl="0" algn="l">
              <a:spcBef>
                <a:spcPts val="1200"/>
              </a:spcBef>
              <a:spcAft>
                <a:spcPts val="0"/>
              </a:spcAft>
              <a:buNone/>
            </a:pPr>
            <a:r>
              <a:rPr lang="en" sz="1400">
                <a:solidFill>
                  <a:schemeClr val="lt1"/>
                </a:solidFill>
                <a:latin typeface="Inter"/>
                <a:ea typeface="Inter"/>
                <a:cs typeface="Inter"/>
                <a:sym typeface="Inter"/>
              </a:rPr>
              <a:t>False positives: 7</a:t>
            </a:r>
            <a:endParaRPr sz="1400">
              <a:solidFill>
                <a:schemeClr val="lt1"/>
              </a:solidFill>
              <a:latin typeface="Inter"/>
              <a:ea typeface="Inter"/>
              <a:cs typeface="Inter"/>
              <a:sym typeface="Inter"/>
            </a:endParaRPr>
          </a:p>
          <a:p>
            <a:pPr indent="0" lvl="0" marL="0" rtl="0" algn="l">
              <a:spcBef>
                <a:spcPts val="1200"/>
              </a:spcBef>
              <a:spcAft>
                <a:spcPts val="1200"/>
              </a:spcAft>
              <a:buNone/>
            </a:pPr>
            <a:r>
              <a:rPr lang="en" sz="1400">
                <a:solidFill>
                  <a:schemeClr val="lt1"/>
                </a:solidFill>
                <a:latin typeface="Inter"/>
                <a:ea typeface="Inter"/>
                <a:cs typeface="Inter"/>
                <a:sym typeface="Inter"/>
              </a:rPr>
              <a:t>False negatives: 10</a:t>
            </a:r>
            <a:endParaRPr sz="1400">
              <a:solidFill>
                <a:schemeClr val="lt1"/>
              </a:solidFill>
              <a:latin typeface="Inter"/>
              <a:ea typeface="Inter"/>
              <a:cs typeface="Inter"/>
              <a:sym typeface="Inter"/>
            </a:endParaRPr>
          </a:p>
        </p:txBody>
      </p:sp>
      <p:sp>
        <p:nvSpPr>
          <p:cNvPr id="466" name="Google Shape;466;p62"/>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Logistic Regression</a:t>
            </a:r>
            <a:endParaRPr b="1">
              <a:latin typeface="Inter"/>
              <a:ea typeface="Inter"/>
              <a:cs typeface="Inter"/>
              <a:sym typeface="Inter"/>
            </a:endParaRPr>
          </a:p>
          <a:p>
            <a:pPr indent="457200" lvl="0" marL="0" rtl="0" algn="l">
              <a:spcBef>
                <a:spcPts val="0"/>
              </a:spcBef>
              <a:spcAft>
                <a:spcPts val="0"/>
              </a:spcAft>
              <a:buNone/>
            </a:pPr>
            <a:r>
              <a:rPr b="1" lang="en">
                <a:latin typeface="Inter"/>
                <a:ea typeface="Inter"/>
                <a:cs typeface="Inter"/>
                <a:sym typeface="Inter"/>
              </a:rPr>
              <a:t>(Full dataset)</a:t>
            </a:r>
            <a:endParaRPr/>
          </a:p>
        </p:txBody>
      </p:sp>
      <p:sp>
        <p:nvSpPr>
          <p:cNvPr id="467" name="Google Shape;467;p62"/>
          <p:cNvSpPr txBox="1"/>
          <p:nvPr/>
        </p:nvSpPr>
        <p:spPr>
          <a:xfrm>
            <a:off x="3552475" y="2371650"/>
            <a:ext cx="520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Inter"/>
                <a:ea typeface="Inter"/>
                <a:cs typeface="Inter"/>
                <a:sym typeface="Inter"/>
              </a:rPr>
              <a:t>False positives and false negatives mostly looked reasonable, except for this false positive:</a:t>
            </a:r>
            <a:endParaRPr>
              <a:solidFill>
                <a:schemeClr val="lt1"/>
              </a:solidFill>
              <a:latin typeface="Inter"/>
              <a:ea typeface="Inter"/>
              <a:cs typeface="Inter"/>
              <a:sym typeface="Inter"/>
            </a:endParaRPr>
          </a:p>
        </p:txBody>
      </p:sp>
      <p:pic>
        <p:nvPicPr>
          <p:cNvPr id="468" name="Google Shape;468;p62"/>
          <p:cNvPicPr preferRelativeResize="0"/>
          <p:nvPr/>
        </p:nvPicPr>
        <p:blipFill rotWithShape="1">
          <a:blip r:embed="rId3">
            <a:alphaModFix/>
          </a:blip>
          <a:srcRect b="0" l="1551" r="1464" t="7800"/>
          <a:stretch/>
        </p:blipFill>
        <p:spPr>
          <a:xfrm>
            <a:off x="3004225" y="3005550"/>
            <a:ext cx="5754152" cy="67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3"/>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2: K-Nearest Neighbors (KNN)</a:t>
            </a:r>
            <a:endParaRPr b="1">
              <a:latin typeface="Inter"/>
              <a:ea typeface="Inter"/>
              <a:cs typeface="Inter"/>
              <a:sym typeface="Inter"/>
            </a:endParaRPr>
          </a:p>
          <a:p>
            <a:pPr indent="0" lvl="0" marL="0" rtl="0" algn="l">
              <a:spcBef>
                <a:spcPts val="0"/>
              </a:spcBef>
              <a:spcAft>
                <a:spcPts val="0"/>
              </a:spcAft>
              <a:buNone/>
            </a:pPr>
            <a:r>
              <a:t/>
            </a:r>
            <a:endParaRPr/>
          </a:p>
        </p:txBody>
      </p:sp>
      <p:sp>
        <p:nvSpPr>
          <p:cNvPr id="474" name="Google Shape;474;p63"/>
          <p:cNvSpPr txBox="1"/>
          <p:nvPr>
            <p:ph idx="1" type="body"/>
          </p:nvPr>
        </p:nvSpPr>
        <p:spPr>
          <a:xfrm>
            <a:off x="819150" y="1245725"/>
            <a:ext cx="4386600" cy="3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highlight>
                  <a:schemeClr val="dk1"/>
                </a:highlight>
                <a:latin typeface="Inter"/>
                <a:ea typeface="Inter"/>
                <a:cs typeface="Inter"/>
                <a:sym typeface="Inter"/>
              </a:rPr>
              <a:t>Objective: Using 28 statistics on all 651 players who had a plate appearance in the 2024 Major League Baseball season, test the accuracy of a KNN model in determining whether each player made the All-Star team.</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rPr lang="en" sz="1500">
                <a:solidFill>
                  <a:schemeClr val="lt1"/>
                </a:solidFill>
                <a:latin typeface="Inter"/>
                <a:ea typeface="Inter"/>
                <a:cs typeface="Inter"/>
                <a:sym typeface="Inter"/>
              </a:rPr>
              <a:t>(Same as with Logistic Regression)</a:t>
            </a:r>
            <a:endParaRPr sz="1500">
              <a:solidFill>
                <a:schemeClr val="lt1"/>
              </a:solidFill>
              <a:highlight>
                <a:schemeClr val="dk1"/>
              </a:highlight>
              <a:latin typeface="Inter"/>
              <a:ea typeface="Inter"/>
              <a:cs typeface="Inter"/>
              <a:sym typeface="Inter"/>
            </a:endParaRPr>
          </a:p>
        </p:txBody>
      </p:sp>
      <p:pic>
        <p:nvPicPr>
          <p:cNvPr id="475" name="Google Shape;475;p63"/>
          <p:cNvPicPr preferRelativeResize="0"/>
          <p:nvPr/>
        </p:nvPicPr>
        <p:blipFill rotWithShape="1">
          <a:blip r:embed="rId3">
            <a:alphaModFix/>
          </a:blip>
          <a:srcRect b="0" l="29463" r="30694" t="0"/>
          <a:stretch/>
        </p:blipFill>
        <p:spPr>
          <a:xfrm>
            <a:off x="5778939" y="1245713"/>
            <a:ext cx="2426437" cy="3425725"/>
          </a:xfrm>
          <a:prstGeom prst="rect">
            <a:avLst/>
          </a:prstGeom>
          <a:noFill/>
          <a:ln>
            <a:noFill/>
          </a:ln>
        </p:spPr>
      </p:pic>
      <p:sp>
        <p:nvSpPr>
          <p:cNvPr id="476" name="Google Shape;476;p63"/>
          <p:cNvSpPr txBox="1"/>
          <p:nvPr/>
        </p:nvSpPr>
        <p:spPr>
          <a:xfrm>
            <a:off x="6257700" y="2821513"/>
            <a:ext cx="3156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300">
                <a:solidFill>
                  <a:schemeClr val="dk1"/>
                </a:solidFill>
              </a:rPr>
              <a:t>(Insert whistle solo)</a:t>
            </a:r>
            <a:endParaRPr b="1" i="1" sz="13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4"/>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KNN: Finding the ideal n_neighbors</a:t>
            </a:r>
            <a:endParaRPr b="1">
              <a:latin typeface="Inter"/>
              <a:ea typeface="Inter"/>
              <a:cs typeface="Inter"/>
              <a:sym typeface="Inter"/>
            </a:endParaRPr>
          </a:p>
          <a:p>
            <a:pPr indent="0" lvl="0" marL="0" rtl="0" algn="l">
              <a:spcBef>
                <a:spcPts val="0"/>
              </a:spcBef>
              <a:spcAft>
                <a:spcPts val="0"/>
              </a:spcAft>
              <a:buNone/>
            </a:pPr>
            <a:r>
              <a:t/>
            </a:r>
            <a:endParaRPr/>
          </a:p>
        </p:txBody>
      </p:sp>
      <p:sp>
        <p:nvSpPr>
          <p:cNvPr id="482" name="Google Shape;482;p64"/>
          <p:cNvSpPr txBox="1"/>
          <p:nvPr>
            <p:ph idx="1" type="body"/>
          </p:nvPr>
        </p:nvSpPr>
        <p:spPr>
          <a:xfrm>
            <a:off x="819150" y="1245725"/>
            <a:ext cx="3561900" cy="659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highlight>
                  <a:schemeClr val="dk1"/>
                </a:highlight>
                <a:latin typeface="Inter"/>
                <a:ea typeface="Inter"/>
                <a:cs typeface="Inter"/>
                <a:sym typeface="Inter"/>
              </a:rPr>
              <a:t>KNN accuracy plotted by number of neighbors. Accuracy peaks when n_neighbors = 9.</a:t>
            </a:r>
            <a:endParaRPr sz="1500">
              <a:solidFill>
                <a:schemeClr val="lt1"/>
              </a:solidFill>
              <a:highlight>
                <a:schemeClr val="dk1"/>
              </a:highlight>
              <a:latin typeface="Inter"/>
              <a:ea typeface="Inter"/>
              <a:cs typeface="Inter"/>
              <a:sym typeface="Inter"/>
            </a:endParaRPr>
          </a:p>
        </p:txBody>
      </p:sp>
      <p:pic>
        <p:nvPicPr>
          <p:cNvPr id="483" name="Google Shape;483;p64"/>
          <p:cNvPicPr preferRelativeResize="0"/>
          <p:nvPr/>
        </p:nvPicPr>
        <p:blipFill>
          <a:blip r:embed="rId3">
            <a:alphaModFix/>
          </a:blip>
          <a:stretch>
            <a:fillRect/>
          </a:stretch>
        </p:blipFill>
        <p:spPr>
          <a:xfrm>
            <a:off x="819150" y="2143963"/>
            <a:ext cx="3561900" cy="2671425"/>
          </a:xfrm>
          <a:prstGeom prst="rect">
            <a:avLst/>
          </a:prstGeom>
          <a:noFill/>
          <a:ln>
            <a:noFill/>
          </a:ln>
        </p:spPr>
      </p:pic>
      <p:pic>
        <p:nvPicPr>
          <p:cNvPr id="484" name="Google Shape;484;p64"/>
          <p:cNvPicPr preferRelativeResize="0"/>
          <p:nvPr/>
        </p:nvPicPr>
        <p:blipFill>
          <a:blip r:embed="rId4">
            <a:alphaModFix/>
          </a:blip>
          <a:stretch>
            <a:fillRect/>
          </a:stretch>
        </p:blipFill>
        <p:spPr>
          <a:xfrm>
            <a:off x="4762950" y="2143987"/>
            <a:ext cx="3561900" cy="2671425"/>
          </a:xfrm>
          <a:prstGeom prst="rect">
            <a:avLst/>
          </a:prstGeom>
          <a:noFill/>
          <a:ln>
            <a:noFill/>
          </a:ln>
        </p:spPr>
      </p:pic>
      <p:sp>
        <p:nvSpPr>
          <p:cNvPr id="485" name="Google Shape;485;p64"/>
          <p:cNvSpPr txBox="1"/>
          <p:nvPr>
            <p:ph idx="1" type="body"/>
          </p:nvPr>
        </p:nvSpPr>
        <p:spPr>
          <a:xfrm>
            <a:off x="4762950" y="1245725"/>
            <a:ext cx="3561900" cy="65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highlight>
                  <a:schemeClr val="dk1"/>
                </a:highlight>
                <a:latin typeface="Inter"/>
                <a:ea typeface="Inter"/>
                <a:cs typeface="Inter"/>
                <a:sym typeface="Inter"/>
              </a:rPr>
              <a:t>KNN accuracy by number of neighbors, cross validated with a standardized predictor matrix.</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t/>
            </a:r>
            <a:endParaRPr sz="1500">
              <a:solidFill>
                <a:schemeClr val="lt1"/>
              </a:solidFill>
              <a:highlight>
                <a:schemeClr val="dk1"/>
              </a:highlight>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7"/>
          <p:cNvSpPr txBox="1"/>
          <p:nvPr>
            <p:ph type="title"/>
          </p:nvPr>
        </p:nvSpPr>
        <p:spPr>
          <a:xfrm>
            <a:off x="819150" y="41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Data source and background</a:t>
            </a:r>
            <a:endParaRPr/>
          </a:p>
        </p:txBody>
      </p:sp>
      <p:sp>
        <p:nvSpPr>
          <p:cNvPr id="361" name="Google Shape;361;p47"/>
          <p:cNvSpPr txBox="1"/>
          <p:nvPr>
            <p:ph idx="1" type="body"/>
          </p:nvPr>
        </p:nvSpPr>
        <p:spPr>
          <a:xfrm>
            <a:off x="644850" y="1149900"/>
            <a:ext cx="7680000" cy="33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52"/>
              <a:buNone/>
            </a:pPr>
            <a:r>
              <a:rPr lang="en" sz="1562" u="sng">
                <a:solidFill>
                  <a:schemeClr val="lt1"/>
                </a:solidFill>
                <a:highlight>
                  <a:schemeClr val="dk1"/>
                </a:highlight>
                <a:latin typeface="Inter"/>
                <a:ea typeface="Inter"/>
                <a:cs typeface="Inter"/>
                <a:sym typeface="Inter"/>
                <a:hlinkClick r:id="rId3">
                  <a:extLst>
                    <a:ext uri="{A12FA001-AC4F-418D-AE19-62706E023703}">
                      <ahyp:hlinkClr val="tx"/>
                    </a:ext>
                  </a:extLst>
                </a:hlinkClick>
              </a:rPr>
              <a:t>https://www.baseball-reference.com/leagues/majors/2024-standard-batting.shtml</a:t>
            </a:r>
            <a:endParaRPr sz="1562">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562">
                <a:solidFill>
                  <a:schemeClr val="lt1"/>
                </a:solidFill>
                <a:highlight>
                  <a:schemeClr val="dk1"/>
                </a:highlight>
                <a:latin typeface="Inter"/>
                <a:ea typeface="Inter"/>
                <a:cs typeface="Inter"/>
                <a:sym typeface="Inter"/>
              </a:rPr>
              <a:t>Baseball Reference contains detailed statistics on all levels of professional and college baseball stretching as far back as 1871 (full play-by-play data on all MLB games since 1952).</a:t>
            </a:r>
            <a:endParaRPr sz="1562">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562">
                <a:solidFill>
                  <a:schemeClr val="lt1"/>
                </a:solidFill>
                <a:highlight>
                  <a:schemeClr val="dk1"/>
                </a:highlight>
                <a:latin typeface="Inter"/>
                <a:ea typeface="Inter"/>
                <a:cs typeface="Inter"/>
                <a:sym typeface="Inter"/>
              </a:rPr>
              <a:t>(Parent company Sports Reference also operates Basketball Reference, Pro Football Reference, and many others)</a:t>
            </a:r>
            <a:endParaRPr sz="1562">
              <a:solidFill>
                <a:schemeClr val="lt1"/>
              </a:solidFill>
              <a:highlight>
                <a:schemeClr val="dk1"/>
              </a:highlight>
              <a:latin typeface="Inter"/>
              <a:ea typeface="Inter"/>
              <a:cs typeface="Inter"/>
              <a:sym typeface="Inter"/>
            </a:endParaRPr>
          </a:p>
          <a:p>
            <a:pPr indent="0" lvl="0" marL="0" rtl="0" algn="l">
              <a:spcBef>
                <a:spcPts val="1200"/>
              </a:spcBef>
              <a:spcAft>
                <a:spcPts val="0"/>
              </a:spcAft>
              <a:buSzPts val="852"/>
              <a:buNone/>
            </a:pPr>
            <a:r>
              <a:rPr lang="en" sz="1562">
                <a:solidFill>
                  <a:schemeClr val="lt1"/>
                </a:solidFill>
                <a:highlight>
                  <a:schemeClr val="dk1"/>
                </a:highlight>
                <a:latin typeface="Inter"/>
                <a:ea typeface="Inter"/>
                <a:cs typeface="Inter"/>
                <a:sym typeface="Inter"/>
              </a:rPr>
              <a:t>I chose to use baseball batting data, as all players are attempting to do the same thing regardless of defensive position, unlike other sports </a:t>
            </a:r>
            <a:r>
              <a:rPr lang="en" sz="1562">
                <a:solidFill>
                  <a:schemeClr val="lt1"/>
                </a:solidFill>
                <a:highlight>
                  <a:schemeClr val="dk1"/>
                </a:highlight>
                <a:latin typeface="Inter"/>
                <a:ea typeface="Inter"/>
                <a:cs typeface="Inter"/>
                <a:sym typeface="Inter"/>
              </a:rPr>
              <a:t>where differing roles may unfairly inflate certain metrics.</a:t>
            </a:r>
            <a:endParaRPr sz="1562">
              <a:solidFill>
                <a:schemeClr val="lt1"/>
              </a:solidFill>
              <a:highlight>
                <a:schemeClr val="dk1"/>
              </a:highlight>
              <a:latin typeface="Inter"/>
              <a:ea typeface="Inter"/>
              <a:cs typeface="Inter"/>
              <a:sym typeface="Inter"/>
            </a:endParaRPr>
          </a:p>
          <a:p>
            <a:pPr indent="0" lvl="0" marL="0" rtl="0" algn="l">
              <a:spcBef>
                <a:spcPts val="1200"/>
              </a:spcBef>
              <a:spcAft>
                <a:spcPts val="1200"/>
              </a:spcAft>
              <a:buSzPts val="852"/>
              <a:buNone/>
            </a:pPr>
            <a:r>
              <a:t/>
            </a:r>
            <a:endParaRPr sz="1407">
              <a:solidFill>
                <a:schemeClr val="lt1"/>
              </a:solidFill>
              <a:highlight>
                <a:schemeClr val="dk1"/>
              </a:highlight>
            </a:endParaRPr>
          </a:p>
        </p:txBody>
      </p:sp>
      <p:pic>
        <p:nvPicPr>
          <p:cNvPr id="362" name="Google Shape;362;p47"/>
          <p:cNvPicPr preferRelativeResize="0"/>
          <p:nvPr/>
        </p:nvPicPr>
        <p:blipFill rotWithShape="1">
          <a:blip r:embed="rId4">
            <a:alphaModFix/>
          </a:blip>
          <a:srcRect b="18803" l="0" r="0" t="17065"/>
          <a:stretch/>
        </p:blipFill>
        <p:spPr>
          <a:xfrm>
            <a:off x="6446750" y="411775"/>
            <a:ext cx="1878100" cy="669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5"/>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KNN: N_neighbors = 9 (test size 80%)</a:t>
            </a:r>
            <a:endParaRPr b="1">
              <a:latin typeface="Inter"/>
              <a:ea typeface="Inter"/>
              <a:cs typeface="Inter"/>
              <a:sym typeface="Inter"/>
            </a:endParaRPr>
          </a:p>
          <a:p>
            <a:pPr indent="0" lvl="0" marL="0" rtl="0" algn="l">
              <a:spcBef>
                <a:spcPts val="0"/>
              </a:spcBef>
              <a:spcAft>
                <a:spcPts val="0"/>
              </a:spcAft>
              <a:buNone/>
            </a:pPr>
            <a:r>
              <a:t/>
            </a:r>
            <a:endParaRPr/>
          </a:p>
        </p:txBody>
      </p:sp>
      <p:sp>
        <p:nvSpPr>
          <p:cNvPr id="491" name="Google Shape;491;p65"/>
          <p:cNvSpPr txBox="1"/>
          <p:nvPr>
            <p:ph idx="1" type="body"/>
          </p:nvPr>
        </p:nvSpPr>
        <p:spPr>
          <a:xfrm>
            <a:off x="819150" y="1146025"/>
            <a:ext cx="3212400" cy="345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highlight>
                  <a:schemeClr val="dk1"/>
                </a:highlight>
                <a:latin typeface="Inter"/>
                <a:ea typeface="Inter"/>
                <a:cs typeface="Inter"/>
                <a:sym typeface="Inter"/>
              </a:rPr>
              <a:t>Training score: </a:t>
            </a:r>
            <a:r>
              <a:rPr lang="en" sz="1400">
                <a:solidFill>
                  <a:schemeClr val="lt1"/>
                </a:solidFill>
                <a:highlight>
                  <a:srgbClr val="FFFFFF"/>
                </a:highlight>
                <a:latin typeface="Inter"/>
                <a:ea typeface="Inter"/>
                <a:cs typeface="Inter"/>
                <a:sym typeface="Inter"/>
              </a:rPr>
              <a:t>94.615%</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Test score: </a:t>
            </a:r>
            <a:r>
              <a:rPr lang="en" sz="1400">
                <a:solidFill>
                  <a:schemeClr val="lt1"/>
                </a:solidFill>
                <a:highlight>
                  <a:srgbClr val="FFFFFF"/>
                </a:highlight>
                <a:latin typeface="Inter"/>
                <a:ea typeface="Inter"/>
                <a:cs typeface="Inter"/>
                <a:sym typeface="Inter"/>
              </a:rPr>
              <a:t>95.969%</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Model score: </a:t>
            </a:r>
            <a:r>
              <a:rPr lang="en" sz="1400">
                <a:solidFill>
                  <a:schemeClr val="lt1"/>
                </a:solidFill>
                <a:highlight>
                  <a:srgbClr val="FFFFFF"/>
                </a:highlight>
                <a:latin typeface="Inter"/>
                <a:ea typeface="Inter"/>
                <a:cs typeface="Inter"/>
                <a:sym typeface="Inter"/>
              </a:rPr>
              <a:t>96.160%</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True positives: 20</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True negatives: 603</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False positives: 2</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False negatives: 26</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t/>
            </a:r>
            <a:endParaRPr sz="1400">
              <a:solidFill>
                <a:schemeClr val="lt1"/>
              </a:solidFill>
              <a:highlight>
                <a:schemeClr val="dk1"/>
              </a:highlight>
              <a:latin typeface="Inter"/>
              <a:ea typeface="Inter"/>
              <a:cs typeface="Inter"/>
              <a:sym typeface="Inter"/>
            </a:endParaRPr>
          </a:p>
        </p:txBody>
      </p:sp>
      <p:pic>
        <p:nvPicPr>
          <p:cNvPr id="492" name="Google Shape;492;p65"/>
          <p:cNvPicPr preferRelativeResize="0"/>
          <p:nvPr/>
        </p:nvPicPr>
        <p:blipFill>
          <a:blip r:embed="rId3">
            <a:alphaModFix/>
          </a:blip>
          <a:stretch>
            <a:fillRect/>
          </a:stretch>
        </p:blipFill>
        <p:spPr>
          <a:xfrm>
            <a:off x="3158775" y="3800950"/>
            <a:ext cx="5579877" cy="795375"/>
          </a:xfrm>
          <a:prstGeom prst="rect">
            <a:avLst/>
          </a:prstGeom>
          <a:noFill/>
          <a:ln>
            <a:noFill/>
          </a:ln>
        </p:spPr>
      </p:pic>
      <p:sp>
        <p:nvSpPr>
          <p:cNvPr id="493" name="Google Shape;493;p65"/>
          <p:cNvSpPr txBox="1"/>
          <p:nvPr>
            <p:ph idx="1" type="body"/>
          </p:nvPr>
        </p:nvSpPr>
        <p:spPr>
          <a:xfrm>
            <a:off x="5112450" y="1231975"/>
            <a:ext cx="3212400" cy="123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lt1"/>
                </a:solidFill>
                <a:highlight>
                  <a:schemeClr val="dk1"/>
                </a:highlight>
                <a:latin typeface="Inter"/>
                <a:ea typeface="Inter"/>
                <a:cs typeface="Inter"/>
                <a:sym typeface="Inter"/>
              </a:rPr>
              <a:t>Accuracy: 95.</a:t>
            </a:r>
            <a:r>
              <a:rPr lang="en" sz="1400">
                <a:solidFill>
                  <a:schemeClr val="lt1"/>
                </a:solidFill>
                <a:highlight>
                  <a:srgbClr val="FFFFFF"/>
                </a:highlight>
                <a:latin typeface="Inter"/>
                <a:ea typeface="Inter"/>
                <a:cs typeface="Inter"/>
                <a:sym typeface="Inter"/>
              </a:rPr>
              <a:t>69892%</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Precision: </a:t>
            </a:r>
            <a:r>
              <a:rPr lang="en" sz="1400">
                <a:solidFill>
                  <a:schemeClr val="lt1"/>
                </a:solidFill>
                <a:highlight>
                  <a:srgbClr val="FFFFFF"/>
                </a:highlight>
                <a:latin typeface="Inter"/>
                <a:ea typeface="Inter"/>
                <a:cs typeface="Inter"/>
                <a:sym typeface="Inter"/>
              </a:rPr>
              <a:t>90.90909%</a:t>
            </a:r>
            <a:endParaRPr sz="1400">
              <a:solidFill>
                <a:schemeClr val="lt1"/>
              </a:solidFill>
              <a:highlight>
                <a:srgbClr val="FFFFFF"/>
              </a:highlight>
              <a:latin typeface="Inter"/>
              <a:ea typeface="Inter"/>
              <a:cs typeface="Inter"/>
              <a:sym typeface="Inter"/>
            </a:endParaRPr>
          </a:p>
          <a:p>
            <a:pPr indent="0" lvl="0" marL="0" rtl="0" algn="l">
              <a:spcBef>
                <a:spcPts val="1200"/>
              </a:spcBef>
              <a:spcAft>
                <a:spcPts val="0"/>
              </a:spcAft>
              <a:buNone/>
            </a:pPr>
            <a:r>
              <a:rPr lang="en" sz="1400">
                <a:solidFill>
                  <a:schemeClr val="lt1"/>
                </a:solidFill>
                <a:highlight>
                  <a:schemeClr val="dk1"/>
                </a:highlight>
                <a:latin typeface="Inter"/>
                <a:ea typeface="Inter"/>
                <a:cs typeface="Inter"/>
                <a:sym typeface="Inter"/>
              </a:rPr>
              <a:t>Recall: </a:t>
            </a:r>
            <a:r>
              <a:rPr lang="en" sz="1400">
                <a:solidFill>
                  <a:schemeClr val="lt1"/>
                </a:solidFill>
                <a:highlight>
                  <a:srgbClr val="FFFFFF"/>
                </a:highlight>
                <a:latin typeface="Inter"/>
                <a:ea typeface="Inter"/>
                <a:cs typeface="Inter"/>
                <a:sym typeface="Inter"/>
              </a:rPr>
              <a:t>43.47826%</a:t>
            </a:r>
            <a:endParaRPr sz="14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t/>
            </a:r>
            <a:endParaRPr sz="1400">
              <a:solidFill>
                <a:schemeClr val="lt1"/>
              </a:solidFill>
              <a:highlight>
                <a:schemeClr val="dk1"/>
              </a:highlight>
              <a:latin typeface="Inter"/>
              <a:ea typeface="Inter"/>
              <a:cs typeface="Inter"/>
              <a:sym typeface="Inter"/>
            </a:endParaRPr>
          </a:p>
        </p:txBody>
      </p:sp>
      <p:sp>
        <p:nvSpPr>
          <p:cNvPr id="494" name="Google Shape;494;p65"/>
          <p:cNvSpPr txBox="1"/>
          <p:nvPr>
            <p:ph idx="1" type="body"/>
          </p:nvPr>
        </p:nvSpPr>
        <p:spPr>
          <a:xfrm>
            <a:off x="4572000" y="3380275"/>
            <a:ext cx="3823200" cy="374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solidFill>
                  <a:schemeClr val="lt1"/>
                </a:solidFill>
                <a:highlight>
                  <a:schemeClr val="dk1"/>
                </a:highlight>
                <a:latin typeface="Inter"/>
                <a:ea typeface="Inter"/>
                <a:cs typeface="Inter"/>
                <a:sym typeface="Inter"/>
              </a:rPr>
              <a:t>Only two false negatives. Let’s see them.</a:t>
            </a:r>
            <a:endParaRPr sz="1400">
              <a:solidFill>
                <a:schemeClr val="lt1"/>
              </a:solidFill>
              <a:highlight>
                <a:schemeClr val="dk1"/>
              </a:highlight>
              <a:latin typeface="Inter"/>
              <a:ea typeface="Inter"/>
              <a:cs typeface="Inter"/>
              <a:sym typeface="Int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6"/>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KNN: True positives &amp; false negatives</a:t>
            </a:r>
            <a:endParaRPr b="1">
              <a:latin typeface="Inter"/>
              <a:ea typeface="Inter"/>
              <a:cs typeface="Inter"/>
              <a:sym typeface="Inter"/>
            </a:endParaRPr>
          </a:p>
        </p:txBody>
      </p:sp>
      <p:sp>
        <p:nvSpPr>
          <p:cNvPr id="500" name="Google Shape;500;p66"/>
          <p:cNvSpPr txBox="1"/>
          <p:nvPr>
            <p:ph idx="1" type="body"/>
          </p:nvPr>
        </p:nvSpPr>
        <p:spPr>
          <a:xfrm>
            <a:off x="2148675" y="1245725"/>
            <a:ext cx="2126400" cy="3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highlight>
                  <a:schemeClr val="dk1"/>
                </a:highlight>
                <a:latin typeface="Inter"/>
                <a:ea typeface="Inter"/>
                <a:cs typeface="Inter"/>
                <a:sym typeface="Inter"/>
              </a:rPr>
              <a:t>Left:</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500">
                <a:solidFill>
                  <a:schemeClr val="lt1"/>
                </a:solidFill>
                <a:highlight>
                  <a:schemeClr val="dk1"/>
                </a:highlight>
                <a:latin typeface="Inter"/>
                <a:ea typeface="Inter"/>
                <a:cs typeface="Inter"/>
                <a:sym typeface="Inter"/>
              </a:rPr>
              <a:t>Average statistics for every category among True Positives.</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t/>
            </a:r>
            <a:endParaRPr sz="1500">
              <a:solidFill>
                <a:schemeClr val="lt1"/>
              </a:solidFill>
              <a:highlight>
                <a:schemeClr val="dk1"/>
              </a:highlight>
              <a:latin typeface="Inter"/>
              <a:ea typeface="Inter"/>
              <a:cs typeface="Inter"/>
              <a:sym typeface="Inter"/>
            </a:endParaRPr>
          </a:p>
        </p:txBody>
      </p:sp>
      <p:pic>
        <p:nvPicPr>
          <p:cNvPr id="501" name="Google Shape;501;p66"/>
          <p:cNvPicPr preferRelativeResize="0"/>
          <p:nvPr/>
        </p:nvPicPr>
        <p:blipFill>
          <a:blip r:embed="rId3">
            <a:alphaModFix/>
          </a:blip>
          <a:stretch>
            <a:fillRect/>
          </a:stretch>
        </p:blipFill>
        <p:spPr>
          <a:xfrm>
            <a:off x="7178196" y="1245725"/>
            <a:ext cx="1146662" cy="3425699"/>
          </a:xfrm>
          <a:prstGeom prst="rect">
            <a:avLst/>
          </a:prstGeom>
          <a:noFill/>
          <a:ln>
            <a:noFill/>
          </a:ln>
        </p:spPr>
      </p:pic>
      <p:pic>
        <p:nvPicPr>
          <p:cNvPr id="502" name="Google Shape;502;p66"/>
          <p:cNvPicPr preferRelativeResize="0"/>
          <p:nvPr/>
        </p:nvPicPr>
        <p:blipFill>
          <a:blip r:embed="rId4">
            <a:alphaModFix/>
          </a:blip>
          <a:stretch>
            <a:fillRect/>
          </a:stretch>
        </p:blipFill>
        <p:spPr>
          <a:xfrm>
            <a:off x="819153" y="1245725"/>
            <a:ext cx="1084447" cy="3425700"/>
          </a:xfrm>
          <a:prstGeom prst="rect">
            <a:avLst/>
          </a:prstGeom>
          <a:noFill/>
          <a:ln>
            <a:noFill/>
          </a:ln>
        </p:spPr>
      </p:pic>
      <p:sp>
        <p:nvSpPr>
          <p:cNvPr id="503" name="Google Shape;503;p66"/>
          <p:cNvSpPr txBox="1"/>
          <p:nvPr>
            <p:ph idx="1" type="body"/>
          </p:nvPr>
        </p:nvSpPr>
        <p:spPr>
          <a:xfrm>
            <a:off x="4663438" y="1245725"/>
            <a:ext cx="2126400" cy="342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highlight>
                  <a:schemeClr val="dk1"/>
                </a:highlight>
                <a:latin typeface="Inter"/>
                <a:ea typeface="Inter"/>
                <a:cs typeface="Inter"/>
                <a:sym typeface="Inter"/>
              </a:rPr>
              <a:t>Right:</a:t>
            </a:r>
            <a:endParaRPr sz="1500">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rPr lang="en" sz="1500">
                <a:solidFill>
                  <a:schemeClr val="lt1"/>
                </a:solidFill>
                <a:highlight>
                  <a:schemeClr val="dk1"/>
                </a:highlight>
                <a:latin typeface="Inter"/>
                <a:ea typeface="Inter"/>
                <a:cs typeface="Inter"/>
                <a:sym typeface="Inter"/>
              </a:rPr>
              <a:t>Average statistics for every category among False Negatives. These players performed well, but notably worse on most metrics than the True Positives. Are these the fan votes?</a:t>
            </a:r>
            <a:endParaRPr sz="1500">
              <a:solidFill>
                <a:schemeClr val="lt1"/>
              </a:solidFill>
              <a:highlight>
                <a:schemeClr val="dk1"/>
              </a:highlight>
              <a:latin typeface="Inter"/>
              <a:ea typeface="Inter"/>
              <a:cs typeface="Inter"/>
              <a:sym typeface="Inte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7"/>
          <p:cNvSpPr txBox="1"/>
          <p:nvPr>
            <p:ph idx="1" type="body"/>
          </p:nvPr>
        </p:nvSpPr>
        <p:spPr>
          <a:xfrm>
            <a:off x="819150" y="1347750"/>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Objective:</a:t>
            </a:r>
            <a:endParaRPr sz="1500">
              <a:solidFill>
                <a:schemeClr val="lt1"/>
              </a:solidFill>
              <a:latin typeface="Inter"/>
              <a:ea typeface="Inter"/>
              <a:cs typeface="Inter"/>
              <a:sym typeface="Inter"/>
            </a:endParaRPr>
          </a:p>
          <a:p>
            <a:pPr indent="0" lvl="0" marL="0" rtl="0" algn="l">
              <a:spcBef>
                <a:spcPts val="1200"/>
              </a:spcBef>
              <a:spcAft>
                <a:spcPts val="1200"/>
              </a:spcAft>
              <a:buNone/>
            </a:pPr>
            <a:r>
              <a:rPr lang="en" sz="1500">
                <a:solidFill>
                  <a:schemeClr val="lt1"/>
                </a:solidFill>
                <a:latin typeface="Inter"/>
                <a:ea typeface="Inter"/>
                <a:cs typeface="Inter"/>
                <a:sym typeface="Inter"/>
              </a:rPr>
              <a:t>Find the most representative-looking cluster plot between Home Runs and Batting Average.</a:t>
            </a:r>
            <a:endParaRPr sz="1500">
              <a:solidFill>
                <a:schemeClr val="lt1"/>
              </a:solidFill>
              <a:latin typeface="Inter"/>
              <a:ea typeface="Inter"/>
              <a:cs typeface="Inter"/>
              <a:sym typeface="Inter"/>
            </a:endParaRPr>
          </a:p>
        </p:txBody>
      </p:sp>
      <p:sp>
        <p:nvSpPr>
          <p:cNvPr id="509" name="Google Shape;509;p67"/>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3: DBScan</a:t>
            </a:r>
            <a:endParaRPr b="1">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8"/>
          <p:cNvSpPr txBox="1"/>
          <p:nvPr>
            <p:ph idx="1" type="body"/>
          </p:nvPr>
        </p:nvSpPr>
        <p:spPr>
          <a:xfrm>
            <a:off x="819150" y="1977375"/>
            <a:ext cx="2758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This is the one I landed on as the “best” after some testing. Even so, some of the clusters seem awkwardly small or excessively large.</a:t>
            </a:r>
            <a:endParaRPr sz="1500">
              <a:solidFill>
                <a:schemeClr val="lt1"/>
              </a:solidFill>
              <a:latin typeface="Inter"/>
              <a:ea typeface="Inter"/>
              <a:cs typeface="Inter"/>
              <a:sym typeface="Inter"/>
            </a:endParaRPr>
          </a:p>
          <a:p>
            <a:pPr indent="0" lvl="0" marL="0" rtl="0" algn="l">
              <a:spcBef>
                <a:spcPts val="1200"/>
              </a:spcBef>
              <a:spcAft>
                <a:spcPts val="1200"/>
              </a:spcAft>
              <a:buNone/>
            </a:pPr>
            <a:r>
              <a:rPr lang="en" sz="1500">
                <a:solidFill>
                  <a:schemeClr val="lt1"/>
                </a:solidFill>
                <a:latin typeface="Inter"/>
                <a:ea typeface="Inter"/>
                <a:cs typeface="Inter"/>
                <a:sym typeface="Inter"/>
              </a:rPr>
              <a:t>But watch what happens when we change the parameters just a little bit. </a:t>
            </a:r>
            <a:endParaRPr sz="1500">
              <a:solidFill>
                <a:schemeClr val="lt1"/>
              </a:solidFill>
              <a:latin typeface="Inter"/>
              <a:ea typeface="Inter"/>
              <a:cs typeface="Inter"/>
              <a:sym typeface="Inter"/>
            </a:endParaRPr>
          </a:p>
        </p:txBody>
      </p:sp>
      <p:sp>
        <p:nvSpPr>
          <p:cNvPr id="515" name="Google Shape;515;p68"/>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3: DBSCAN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Epsilon=1, min_samples = 5</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516" name="Google Shape;516;p68"/>
          <p:cNvPicPr preferRelativeResize="0"/>
          <p:nvPr/>
        </p:nvPicPr>
        <p:blipFill>
          <a:blip r:embed="rId3">
            <a:alphaModFix/>
          </a:blip>
          <a:stretch>
            <a:fillRect/>
          </a:stretch>
        </p:blipFill>
        <p:spPr>
          <a:xfrm>
            <a:off x="4330550" y="1598175"/>
            <a:ext cx="4275200" cy="3206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9"/>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3: DBSCAN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Epsilon=0.9, min_samples = 5</a:t>
            </a:r>
            <a:endParaRPr b="1">
              <a:latin typeface="Inter"/>
              <a:ea typeface="Inter"/>
              <a:cs typeface="Inter"/>
              <a:sym typeface="Inter"/>
            </a:endParaRPr>
          </a:p>
          <a:p>
            <a:pPr indent="0" lvl="0" marL="0" rtl="0" algn="l">
              <a:spcBef>
                <a:spcPts val="0"/>
              </a:spcBef>
              <a:spcAft>
                <a:spcPts val="0"/>
              </a:spcAft>
              <a:buNone/>
            </a:pPr>
            <a:r>
              <a:t/>
            </a:r>
            <a:endParaRPr/>
          </a:p>
        </p:txBody>
      </p:sp>
      <p:sp>
        <p:nvSpPr>
          <p:cNvPr id="522" name="Google Shape;522;p69"/>
          <p:cNvSpPr txBox="1"/>
          <p:nvPr>
            <p:ph idx="1" type="body"/>
          </p:nvPr>
        </p:nvSpPr>
        <p:spPr>
          <a:xfrm>
            <a:off x="819150" y="1977375"/>
            <a:ext cx="2758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latin typeface="Inter"/>
                <a:ea typeface="Inter"/>
                <a:cs typeface="Inter"/>
                <a:sym typeface="Inter"/>
              </a:rPr>
              <a:t>The </a:t>
            </a:r>
            <a:r>
              <a:rPr lang="en" sz="1500">
                <a:solidFill>
                  <a:schemeClr val="lt1"/>
                </a:solidFill>
                <a:latin typeface="Inter"/>
                <a:ea typeface="Inter"/>
                <a:cs typeface="Inter"/>
                <a:sym typeface="Inter"/>
              </a:rPr>
              <a:t>noise</a:t>
            </a:r>
            <a:r>
              <a:rPr lang="en" sz="1500">
                <a:solidFill>
                  <a:schemeClr val="lt1"/>
                </a:solidFill>
                <a:latin typeface="Inter"/>
                <a:ea typeface="Inter"/>
                <a:cs typeface="Inter"/>
                <a:sym typeface="Inter"/>
              </a:rPr>
              <a:t> points remain the same, but now there are 26 clusters, far too many to be useful.</a:t>
            </a:r>
            <a:endParaRPr sz="1500">
              <a:solidFill>
                <a:schemeClr val="lt1"/>
              </a:solidFill>
              <a:latin typeface="Inter"/>
              <a:ea typeface="Inter"/>
              <a:cs typeface="Inter"/>
              <a:sym typeface="Inter"/>
            </a:endParaRPr>
          </a:p>
        </p:txBody>
      </p:sp>
      <p:pic>
        <p:nvPicPr>
          <p:cNvPr id="523" name="Google Shape;523;p69"/>
          <p:cNvPicPr preferRelativeResize="0"/>
          <p:nvPr/>
        </p:nvPicPr>
        <p:blipFill rotWithShape="1">
          <a:blip r:embed="rId3">
            <a:alphaModFix/>
          </a:blip>
          <a:srcRect b="0" l="0" r="0" t="0"/>
          <a:stretch/>
        </p:blipFill>
        <p:spPr>
          <a:xfrm>
            <a:off x="4330550" y="1598175"/>
            <a:ext cx="4275200" cy="3206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0"/>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3: DBSCAN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Epsilon=1.1, min_samples = 5</a:t>
            </a:r>
            <a:endParaRPr b="1">
              <a:latin typeface="Inter"/>
              <a:ea typeface="Inter"/>
              <a:cs typeface="Inter"/>
              <a:sym typeface="Inter"/>
            </a:endParaRPr>
          </a:p>
          <a:p>
            <a:pPr indent="0" lvl="0" marL="0" rtl="0" algn="l">
              <a:spcBef>
                <a:spcPts val="0"/>
              </a:spcBef>
              <a:spcAft>
                <a:spcPts val="0"/>
              </a:spcAft>
              <a:buNone/>
            </a:pPr>
            <a:r>
              <a:t/>
            </a:r>
            <a:endParaRPr/>
          </a:p>
        </p:txBody>
      </p:sp>
      <p:sp>
        <p:nvSpPr>
          <p:cNvPr id="529" name="Google Shape;529;p70"/>
          <p:cNvSpPr txBox="1"/>
          <p:nvPr>
            <p:ph idx="1" type="body"/>
          </p:nvPr>
        </p:nvSpPr>
        <p:spPr>
          <a:xfrm>
            <a:off x="819150" y="1977375"/>
            <a:ext cx="2758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latin typeface="Inter"/>
                <a:ea typeface="Inter"/>
                <a:cs typeface="Inter"/>
                <a:sym typeface="Inter"/>
              </a:rPr>
              <a:t>While this time we get rid of noise, we’re now down to just 2 clusters, which feels like too few to measure performance on a league-wide scale.</a:t>
            </a:r>
            <a:endParaRPr sz="1500">
              <a:solidFill>
                <a:schemeClr val="lt1"/>
              </a:solidFill>
              <a:latin typeface="Inter"/>
              <a:ea typeface="Inter"/>
              <a:cs typeface="Inter"/>
              <a:sym typeface="Inter"/>
            </a:endParaRPr>
          </a:p>
        </p:txBody>
      </p:sp>
      <p:pic>
        <p:nvPicPr>
          <p:cNvPr id="530" name="Google Shape;530;p70"/>
          <p:cNvPicPr preferRelativeResize="0"/>
          <p:nvPr/>
        </p:nvPicPr>
        <p:blipFill rotWithShape="1">
          <a:blip r:embed="rId3">
            <a:alphaModFix/>
          </a:blip>
          <a:srcRect b="0" l="0" r="0" t="0"/>
          <a:stretch/>
        </p:blipFill>
        <p:spPr>
          <a:xfrm>
            <a:off x="4330550" y="1598175"/>
            <a:ext cx="4275200" cy="3206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1"/>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Model 3: DBSCAN</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	Epsilon=1, min_samples = 6</a:t>
            </a:r>
            <a:endParaRPr b="1">
              <a:latin typeface="Inter"/>
              <a:ea typeface="Inter"/>
              <a:cs typeface="Inter"/>
              <a:sym typeface="Inter"/>
            </a:endParaRPr>
          </a:p>
          <a:p>
            <a:pPr indent="0" lvl="0" marL="0" rtl="0" algn="l">
              <a:spcBef>
                <a:spcPts val="0"/>
              </a:spcBef>
              <a:spcAft>
                <a:spcPts val="0"/>
              </a:spcAft>
              <a:buNone/>
            </a:pPr>
            <a:r>
              <a:t/>
            </a:r>
            <a:endParaRPr/>
          </a:p>
        </p:txBody>
      </p:sp>
      <p:sp>
        <p:nvSpPr>
          <p:cNvPr id="536" name="Google Shape;536;p71"/>
          <p:cNvSpPr txBox="1"/>
          <p:nvPr>
            <p:ph idx="1" type="body"/>
          </p:nvPr>
        </p:nvSpPr>
        <p:spPr>
          <a:xfrm>
            <a:off x="819150" y="1977375"/>
            <a:ext cx="27582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500">
                <a:solidFill>
                  <a:schemeClr val="lt1"/>
                </a:solidFill>
                <a:latin typeface="Inter"/>
                <a:ea typeface="Inter"/>
                <a:cs typeface="Inter"/>
                <a:sym typeface="Inter"/>
              </a:rPr>
              <a:t>Putting epsilon back to 1 but minimum samples at 6, we have fewer clusters and more noise points. This is still probably worse than the first one we tried.</a:t>
            </a:r>
            <a:endParaRPr sz="1500">
              <a:solidFill>
                <a:schemeClr val="lt1"/>
              </a:solidFill>
              <a:latin typeface="Inter"/>
              <a:ea typeface="Inter"/>
              <a:cs typeface="Inter"/>
              <a:sym typeface="Inter"/>
            </a:endParaRPr>
          </a:p>
        </p:txBody>
      </p:sp>
      <p:pic>
        <p:nvPicPr>
          <p:cNvPr id="537" name="Google Shape;537;p71"/>
          <p:cNvPicPr preferRelativeResize="0"/>
          <p:nvPr/>
        </p:nvPicPr>
        <p:blipFill rotWithShape="1">
          <a:blip r:embed="rId3">
            <a:alphaModFix/>
          </a:blip>
          <a:srcRect b="0" l="0" r="0" t="0"/>
          <a:stretch/>
        </p:blipFill>
        <p:spPr>
          <a:xfrm>
            <a:off x="4330550" y="1598175"/>
            <a:ext cx="4275200" cy="3206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2"/>
          <p:cNvSpPr txBox="1"/>
          <p:nvPr>
            <p:ph idx="1" type="body"/>
          </p:nvPr>
        </p:nvSpPr>
        <p:spPr>
          <a:xfrm>
            <a:off x="819150" y="1347750"/>
            <a:ext cx="7505700" cy="31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lt1"/>
                </a:solidFill>
                <a:latin typeface="Inter"/>
                <a:ea typeface="Inter"/>
                <a:cs typeface="Inter"/>
                <a:sym typeface="Inter"/>
              </a:rPr>
              <a:t>Overall, the Logistic Regression model performed well. However, certain scores seem to rise or fall inconsistently when the test size is changed. This may be an overfitting problem.</a:t>
            </a:r>
            <a:endParaRPr sz="1500">
              <a:solidFill>
                <a:schemeClr val="lt1"/>
              </a:solidFill>
              <a:latin typeface="Inter"/>
              <a:ea typeface="Inter"/>
              <a:cs typeface="Inter"/>
              <a:sym typeface="Inter"/>
            </a:endParaRPr>
          </a:p>
          <a:p>
            <a:pPr indent="0" lvl="0" marL="0" rtl="0" algn="l">
              <a:spcBef>
                <a:spcPts val="1200"/>
              </a:spcBef>
              <a:spcAft>
                <a:spcPts val="0"/>
              </a:spcAft>
              <a:buNone/>
            </a:pPr>
            <a:r>
              <a:rPr lang="en" sz="1500">
                <a:solidFill>
                  <a:schemeClr val="lt1"/>
                </a:solidFill>
                <a:latin typeface="Inter"/>
                <a:ea typeface="Inter"/>
                <a:cs typeface="Inter"/>
                <a:sym typeface="Inter"/>
              </a:rPr>
              <a:t>KNN had mostly good stats, but a bad recall - it was too aggressive in labeling players as non-All-Stars (26 of 46 were false negatives!)</a:t>
            </a:r>
            <a:endParaRPr sz="1500">
              <a:solidFill>
                <a:schemeClr val="lt1"/>
              </a:solidFill>
              <a:latin typeface="Inter"/>
              <a:ea typeface="Inter"/>
              <a:cs typeface="Inter"/>
              <a:sym typeface="Inter"/>
            </a:endParaRPr>
          </a:p>
          <a:p>
            <a:pPr indent="0" lvl="0" marL="0" rtl="0" algn="l">
              <a:spcBef>
                <a:spcPts val="1200"/>
              </a:spcBef>
              <a:spcAft>
                <a:spcPts val="0"/>
              </a:spcAft>
              <a:buNone/>
            </a:pPr>
            <a:r>
              <a:rPr lang="en" sz="1500">
                <a:solidFill>
                  <a:schemeClr val="lt1"/>
                </a:solidFill>
                <a:latin typeface="Inter"/>
                <a:ea typeface="Inter"/>
                <a:cs typeface="Inter"/>
                <a:sym typeface="Inter"/>
              </a:rPr>
              <a:t>DBSCAN is kind of awkward. It may simply be too sensitive to small changes to work in many contexts. </a:t>
            </a:r>
            <a:endParaRPr sz="1500">
              <a:solidFill>
                <a:schemeClr val="lt1"/>
              </a:solidFill>
              <a:latin typeface="Inter"/>
              <a:ea typeface="Inter"/>
              <a:cs typeface="Inter"/>
              <a:sym typeface="Inter"/>
            </a:endParaRPr>
          </a:p>
          <a:p>
            <a:pPr indent="0" lvl="0" marL="0" rtl="0" algn="l">
              <a:spcBef>
                <a:spcPts val="1200"/>
              </a:spcBef>
              <a:spcAft>
                <a:spcPts val="1200"/>
              </a:spcAft>
              <a:buNone/>
            </a:pPr>
            <a:r>
              <a:rPr lang="en" sz="1500">
                <a:solidFill>
                  <a:schemeClr val="lt1"/>
                </a:solidFill>
                <a:latin typeface="Inter"/>
                <a:ea typeface="Inter"/>
                <a:cs typeface="Inter"/>
                <a:sym typeface="Inter"/>
              </a:rPr>
              <a:t>It could just be that my dataset is unbalanced.</a:t>
            </a:r>
            <a:endParaRPr sz="1500">
              <a:solidFill>
                <a:schemeClr val="lt1"/>
              </a:solidFill>
              <a:latin typeface="Inter"/>
              <a:ea typeface="Inter"/>
              <a:cs typeface="Inter"/>
              <a:sym typeface="Inter"/>
            </a:endParaRPr>
          </a:p>
        </p:txBody>
      </p:sp>
      <p:sp>
        <p:nvSpPr>
          <p:cNvPr id="543" name="Google Shape;543;p72"/>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Final thoughts and observations</a:t>
            </a:r>
            <a:endParaRPr b="1">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8"/>
          <p:cNvSpPr txBox="1"/>
          <p:nvPr>
            <p:ph type="title"/>
          </p:nvPr>
        </p:nvSpPr>
        <p:spPr>
          <a:xfrm>
            <a:off x="819150" y="4117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latin typeface="Inter"/>
                <a:ea typeface="Inter"/>
                <a:cs typeface="Inter"/>
                <a:sym typeface="Inter"/>
              </a:rPr>
              <a:t>Data cleaning</a:t>
            </a:r>
            <a:endParaRPr/>
          </a:p>
        </p:txBody>
      </p:sp>
      <p:sp>
        <p:nvSpPr>
          <p:cNvPr id="368" name="Google Shape;368;p48"/>
          <p:cNvSpPr txBox="1"/>
          <p:nvPr>
            <p:ph idx="1" type="body"/>
          </p:nvPr>
        </p:nvSpPr>
        <p:spPr>
          <a:xfrm>
            <a:off x="711450" y="1202175"/>
            <a:ext cx="7721100" cy="35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62">
                <a:solidFill>
                  <a:schemeClr val="lt1"/>
                </a:solidFill>
                <a:highlight>
                  <a:schemeClr val="dk1"/>
                </a:highlight>
                <a:latin typeface="Inter"/>
                <a:ea typeface="Inter"/>
                <a:cs typeface="Inter"/>
                <a:sym typeface="Inter"/>
              </a:rPr>
              <a:t>Dataset was relatively clean to begin with, however, you do have to be careful in how you sort data when creating the CSV, or it will break up data of players who played for multiple teams.</a:t>
            </a:r>
            <a:endParaRPr sz="1962">
              <a:solidFill>
                <a:schemeClr val="lt1"/>
              </a:solidFill>
              <a:highlight>
                <a:schemeClr val="dk1"/>
              </a:highlight>
              <a:latin typeface="Inter"/>
              <a:ea typeface="Inter"/>
              <a:cs typeface="Inter"/>
              <a:sym typeface="Inter"/>
            </a:endParaRPr>
          </a:p>
          <a:p>
            <a:pPr indent="0" lvl="0" marL="0" rtl="0" algn="l">
              <a:spcBef>
                <a:spcPts val="1200"/>
              </a:spcBef>
              <a:spcAft>
                <a:spcPts val="0"/>
              </a:spcAft>
              <a:buNone/>
            </a:pPr>
            <a:r>
              <a:rPr lang="en" sz="1962">
                <a:solidFill>
                  <a:schemeClr val="lt1"/>
                </a:solidFill>
                <a:highlight>
                  <a:schemeClr val="dk1"/>
                </a:highlight>
                <a:latin typeface="Inter"/>
                <a:ea typeface="Inter"/>
                <a:cs typeface="Inter"/>
                <a:sym typeface="Inter"/>
              </a:rPr>
              <a:t>There were a handful of nulls as a result of some players not having enough plate appearances to calculate certain metrics. I filled these with 0.</a:t>
            </a:r>
            <a:endParaRPr sz="1962">
              <a:solidFill>
                <a:schemeClr val="lt1"/>
              </a:solidFill>
              <a:highlight>
                <a:schemeClr val="dk1"/>
              </a:highlight>
              <a:latin typeface="Inter"/>
              <a:ea typeface="Inter"/>
              <a:cs typeface="Inter"/>
              <a:sym typeface="Inter"/>
            </a:endParaRPr>
          </a:p>
          <a:p>
            <a:pPr indent="0" lvl="0" marL="0" rtl="0" algn="l">
              <a:spcBef>
                <a:spcPts val="1200"/>
              </a:spcBef>
              <a:spcAft>
                <a:spcPts val="1200"/>
              </a:spcAft>
              <a:buNone/>
            </a:pPr>
            <a:r>
              <a:rPr lang="en" sz="1962">
                <a:solidFill>
                  <a:schemeClr val="lt1"/>
                </a:solidFill>
                <a:highlight>
                  <a:schemeClr val="dk1"/>
                </a:highlight>
                <a:latin typeface="Inter"/>
                <a:ea typeface="Inter"/>
                <a:cs typeface="Inter"/>
                <a:sym typeface="Inter"/>
              </a:rPr>
              <a:t>I had to create a binary All-Star column to use as the target, extracting from an existing “Awards” column.</a:t>
            </a:r>
            <a:endParaRPr sz="2300">
              <a:solidFill>
                <a:schemeClr val="lt1"/>
              </a:solidFill>
              <a:highlight>
                <a:schemeClr val="dk1"/>
              </a:high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9"/>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Data limitations</a:t>
            </a:r>
            <a:endParaRPr b="1">
              <a:latin typeface="Inter"/>
              <a:ea typeface="Inter"/>
              <a:cs typeface="Inter"/>
              <a:sym typeface="Inter"/>
            </a:endParaRPr>
          </a:p>
          <a:p>
            <a:pPr indent="0" lvl="0" marL="0" rtl="0" algn="l">
              <a:spcBef>
                <a:spcPts val="0"/>
              </a:spcBef>
              <a:spcAft>
                <a:spcPts val="0"/>
              </a:spcAft>
              <a:buNone/>
            </a:pPr>
            <a:r>
              <a:t/>
            </a:r>
            <a:endParaRPr/>
          </a:p>
        </p:txBody>
      </p:sp>
      <p:sp>
        <p:nvSpPr>
          <p:cNvPr id="374" name="Google Shape;374;p49"/>
          <p:cNvSpPr txBox="1"/>
          <p:nvPr>
            <p:ph idx="1" type="body"/>
          </p:nvPr>
        </p:nvSpPr>
        <p:spPr>
          <a:xfrm>
            <a:off x="620375" y="1046975"/>
            <a:ext cx="5193900" cy="35166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400">
                <a:solidFill>
                  <a:schemeClr val="lt1"/>
                </a:solidFill>
                <a:highlight>
                  <a:schemeClr val="dk1"/>
                </a:highlight>
                <a:latin typeface="Inter"/>
                <a:ea typeface="Inter"/>
                <a:cs typeface="Inter"/>
                <a:sym typeface="Inter"/>
              </a:rPr>
              <a:t>The All-Star Game takes place in mid-July, while the regular season lasts through the end of September. As a result, a player whose performance dips after July, or who is injured and misses games, may have misleadingly poor full-season stats despite a strong start.</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None/>
            </a:pPr>
            <a:r>
              <a:rPr lang="en" sz="1400">
                <a:solidFill>
                  <a:schemeClr val="lt1"/>
                </a:solidFill>
                <a:highlight>
                  <a:schemeClr val="dk1"/>
                </a:highlight>
                <a:latin typeface="Inter"/>
                <a:ea typeface="Inter"/>
                <a:cs typeface="Inter"/>
                <a:sym typeface="Inter"/>
              </a:rPr>
              <a:t>Additionally</a:t>
            </a:r>
            <a:r>
              <a:rPr lang="en" sz="1400">
                <a:solidFill>
                  <a:schemeClr val="lt1"/>
                </a:solidFill>
                <a:highlight>
                  <a:schemeClr val="dk1"/>
                </a:highlight>
                <a:latin typeface="Inter"/>
                <a:ea typeface="Inter"/>
                <a:cs typeface="Inter"/>
                <a:sym typeface="Inter"/>
              </a:rPr>
              <a:t>, this dataset does not include defensive statistics, which also influence voters’ decisions. I excluded those statistics here as some players are exclusively Designated Hitters and do not play defense.</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0"/>
              </a:spcAft>
              <a:buNone/>
            </a:pPr>
            <a:r>
              <a:rPr lang="en" sz="1400">
                <a:solidFill>
                  <a:schemeClr val="lt1"/>
                </a:solidFill>
                <a:highlight>
                  <a:schemeClr val="dk1"/>
                </a:highlight>
                <a:latin typeface="Inter"/>
                <a:ea typeface="Inter"/>
                <a:cs typeface="Inter"/>
                <a:sym typeface="Inter"/>
              </a:rPr>
              <a:t>Finally, All-Star selection is not necessarily based on statistics. Starters are chosen via a fan vote. Reserves (bench players) are then selected from a player ballot and by the Commissioner’s Office. Thus, there is some level of subjectivity in the process, and a bias may exist toward players from more popular teams.</a:t>
            </a:r>
            <a:endParaRPr sz="1400">
              <a:solidFill>
                <a:schemeClr val="lt1"/>
              </a:solidFill>
              <a:highlight>
                <a:schemeClr val="dk1"/>
              </a:highlight>
              <a:latin typeface="Inter"/>
              <a:ea typeface="Inter"/>
              <a:cs typeface="Inter"/>
              <a:sym typeface="Inter"/>
            </a:endParaRPr>
          </a:p>
          <a:p>
            <a:pPr indent="0" lvl="0" marL="0" rtl="0" algn="l">
              <a:lnSpc>
                <a:spcPct val="105000"/>
              </a:lnSpc>
              <a:spcBef>
                <a:spcPts val="1200"/>
              </a:spcBef>
              <a:spcAft>
                <a:spcPts val="1200"/>
              </a:spcAft>
              <a:buNone/>
            </a:pPr>
            <a:r>
              <a:t/>
            </a:r>
            <a:endParaRPr sz="1400">
              <a:solidFill>
                <a:schemeClr val="lt1"/>
              </a:solidFill>
              <a:highlight>
                <a:schemeClr val="dk1"/>
              </a:highlight>
              <a:latin typeface="Inter"/>
              <a:ea typeface="Inter"/>
              <a:cs typeface="Inter"/>
              <a:sym typeface="Inter"/>
            </a:endParaRPr>
          </a:p>
        </p:txBody>
      </p:sp>
      <p:pic>
        <p:nvPicPr>
          <p:cNvPr id="375" name="Google Shape;375;p49"/>
          <p:cNvPicPr preferRelativeResize="0"/>
          <p:nvPr/>
        </p:nvPicPr>
        <p:blipFill>
          <a:blip r:embed="rId3">
            <a:alphaModFix/>
          </a:blip>
          <a:stretch>
            <a:fillRect/>
          </a:stretch>
        </p:blipFill>
        <p:spPr>
          <a:xfrm>
            <a:off x="6338550" y="200025"/>
            <a:ext cx="2601925" cy="47355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Correlation </a:t>
            </a:r>
            <a:endParaRPr b="1">
              <a:latin typeface="Inter"/>
              <a:ea typeface="Inter"/>
              <a:cs typeface="Inter"/>
              <a:sym typeface="Inter"/>
            </a:endParaRPr>
          </a:p>
          <a:p>
            <a:pPr indent="0" lvl="0" marL="0" rtl="0" algn="l">
              <a:spcBef>
                <a:spcPts val="0"/>
              </a:spcBef>
              <a:spcAft>
                <a:spcPts val="0"/>
              </a:spcAft>
              <a:buNone/>
            </a:pPr>
            <a:r>
              <a:rPr b="1" lang="en">
                <a:latin typeface="Inter"/>
                <a:ea typeface="Inter"/>
                <a:cs typeface="Inter"/>
                <a:sym typeface="Inter"/>
              </a:rPr>
              <a:t>heatmap</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381" name="Google Shape;381;p50"/>
          <p:cNvPicPr preferRelativeResize="0"/>
          <p:nvPr/>
        </p:nvPicPr>
        <p:blipFill rotWithShape="1">
          <a:blip r:embed="rId3">
            <a:alphaModFix/>
          </a:blip>
          <a:srcRect b="14234" l="9151" r="15717" t="15471"/>
          <a:stretch/>
        </p:blipFill>
        <p:spPr>
          <a:xfrm>
            <a:off x="3952150" y="257562"/>
            <a:ext cx="4947327" cy="4628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1"/>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Worst snubs? Least deserving players?</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387" name="Google Shape;387;p51"/>
          <p:cNvPicPr preferRelativeResize="0"/>
          <p:nvPr/>
        </p:nvPicPr>
        <p:blipFill>
          <a:blip r:embed="rId3">
            <a:alphaModFix/>
          </a:blip>
          <a:stretch>
            <a:fillRect/>
          </a:stretch>
        </p:blipFill>
        <p:spPr>
          <a:xfrm>
            <a:off x="6676650" y="1131850"/>
            <a:ext cx="1648200" cy="3549374"/>
          </a:xfrm>
          <a:prstGeom prst="rect">
            <a:avLst/>
          </a:prstGeom>
          <a:noFill/>
          <a:ln>
            <a:noFill/>
          </a:ln>
        </p:spPr>
      </p:pic>
      <p:pic>
        <p:nvPicPr>
          <p:cNvPr id="388" name="Google Shape;388;p51"/>
          <p:cNvPicPr preferRelativeResize="0"/>
          <p:nvPr/>
        </p:nvPicPr>
        <p:blipFill rotWithShape="1">
          <a:blip r:embed="rId4">
            <a:alphaModFix/>
          </a:blip>
          <a:srcRect b="4315" l="0" r="0" t="0"/>
          <a:stretch/>
        </p:blipFill>
        <p:spPr>
          <a:xfrm>
            <a:off x="819150" y="1131850"/>
            <a:ext cx="1739232" cy="3549376"/>
          </a:xfrm>
          <a:prstGeom prst="rect">
            <a:avLst/>
          </a:prstGeom>
          <a:noFill/>
          <a:ln>
            <a:noFill/>
          </a:ln>
        </p:spPr>
      </p:pic>
      <p:sp>
        <p:nvSpPr>
          <p:cNvPr id="389" name="Google Shape;389;p51"/>
          <p:cNvSpPr txBox="1"/>
          <p:nvPr/>
        </p:nvSpPr>
        <p:spPr>
          <a:xfrm>
            <a:off x="2962250" y="1473050"/>
            <a:ext cx="14397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Left: The non All-Star player with the best </a:t>
            </a:r>
            <a:r>
              <a:rPr lang="en" sz="2000">
                <a:solidFill>
                  <a:schemeClr val="lt1"/>
                </a:solidFill>
                <a:latin typeface="Inter"/>
                <a:ea typeface="Inter"/>
                <a:cs typeface="Inter"/>
                <a:sym typeface="Inter"/>
              </a:rPr>
              <a:t>result</a:t>
            </a:r>
            <a:r>
              <a:rPr lang="en" sz="2000">
                <a:solidFill>
                  <a:schemeClr val="lt1"/>
                </a:solidFill>
                <a:latin typeface="Inter"/>
                <a:ea typeface="Inter"/>
                <a:cs typeface="Inter"/>
                <a:sym typeface="Inter"/>
              </a:rPr>
              <a:t> in each stat.</a:t>
            </a:r>
            <a:endParaRPr sz="2000">
              <a:solidFill>
                <a:schemeClr val="lt1"/>
              </a:solidFill>
              <a:latin typeface="Inter"/>
              <a:ea typeface="Inter"/>
              <a:cs typeface="Inter"/>
              <a:sym typeface="Inter"/>
            </a:endParaRPr>
          </a:p>
        </p:txBody>
      </p:sp>
      <p:sp>
        <p:nvSpPr>
          <p:cNvPr id="390" name="Google Shape;390;p51"/>
          <p:cNvSpPr txBox="1"/>
          <p:nvPr/>
        </p:nvSpPr>
        <p:spPr>
          <a:xfrm>
            <a:off x="4805825" y="1473050"/>
            <a:ext cx="16482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lt1"/>
                </a:solidFill>
                <a:latin typeface="Inter"/>
                <a:ea typeface="Inter"/>
                <a:cs typeface="Inter"/>
                <a:sym typeface="Inter"/>
              </a:rPr>
              <a:t>Right</a:t>
            </a:r>
            <a:r>
              <a:rPr lang="en" sz="2000">
                <a:solidFill>
                  <a:schemeClr val="lt1"/>
                </a:solidFill>
                <a:latin typeface="Inter"/>
                <a:ea typeface="Inter"/>
                <a:cs typeface="Inter"/>
                <a:sym typeface="Inter"/>
              </a:rPr>
              <a:t>: The All-Star player with the worst result in each stat.</a:t>
            </a:r>
            <a:endParaRPr sz="2000">
              <a:solidFill>
                <a:schemeClr val="lt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2"/>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Batting average leaders</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396" name="Google Shape;396;p52"/>
          <p:cNvPicPr preferRelativeResize="0"/>
          <p:nvPr/>
        </p:nvPicPr>
        <p:blipFill>
          <a:blip r:embed="rId3">
            <a:alphaModFix/>
          </a:blip>
          <a:stretch>
            <a:fillRect/>
          </a:stretch>
        </p:blipFill>
        <p:spPr>
          <a:xfrm>
            <a:off x="2073225" y="1186175"/>
            <a:ext cx="4997550" cy="3748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3"/>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Hit leaders</a:t>
            </a:r>
            <a:endParaRPr/>
          </a:p>
        </p:txBody>
      </p:sp>
      <p:pic>
        <p:nvPicPr>
          <p:cNvPr id="402" name="Google Shape;402;p53"/>
          <p:cNvPicPr preferRelativeResize="0"/>
          <p:nvPr/>
        </p:nvPicPr>
        <p:blipFill rotWithShape="1">
          <a:blip r:embed="rId3">
            <a:alphaModFix/>
          </a:blip>
          <a:srcRect b="0" l="0" r="0" t="0"/>
          <a:stretch/>
        </p:blipFill>
        <p:spPr>
          <a:xfrm>
            <a:off x="2073225" y="1186175"/>
            <a:ext cx="4997550" cy="3748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4"/>
          <p:cNvSpPr txBox="1"/>
          <p:nvPr>
            <p:ph type="title"/>
          </p:nvPr>
        </p:nvSpPr>
        <p:spPr>
          <a:xfrm>
            <a:off x="819150" y="4215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Inter"/>
                <a:ea typeface="Inter"/>
                <a:cs typeface="Inter"/>
                <a:sym typeface="Inter"/>
              </a:rPr>
              <a:t>Home run leaders</a:t>
            </a:r>
            <a:endParaRPr b="1">
              <a:latin typeface="Inter"/>
              <a:ea typeface="Inter"/>
              <a:cs typeface="Inter"/>
              <a:sym typeface="Inter"/>
            </a:endParaRPr>
          </a:p>
          <a:p>
            <a:pPr indent="0" lvl="0" marL="0" rtl="0" algn="l">
              <a:spcBef>
                <a:spcPts val="0"/>
              </a:spcBef>
              <a:spcAft>
                <a:spcPts val="0"/>
              </a:spcAft>
              <a:buNone/>
            </a:pPr>
            <a:r>
              <a:t/>
            </a:r>
            <a:endParaRPr/>
          </a:p>
        </p:txBody>
      </p:sp>
      <p:pic>
        <p:nvPicPr>
          <p:cNvPr id="408" name="Google Shape;408;p54"/>
          <p:cNvPicPr preferRelativeResize="0"/>
          <p:nvPr/>
        </p:nvPicPr>
        <p:blipFill rotWithShape="1">
          <a:blip r:embed="rId3">
            <a:alphaModFix/>
          </a:blip>
          <a:srcRect b="0" l="0" r="0" t="0"/>
          <a:stretch/>
        </p:blipFill>
        <p:spPr>
          <a:xfrm>
            <a:off x="2073225" y="1186175"/>
            <a:ext cx="4997550" cy="37481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